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77CE1-2780-4657-AD63-130D32AF6BCA}" v="1" dt="2020-12-23T13:42:45.165"/>
    <p1510:client id="{0D436256-43E8-4048-85B2-773A413EC411}" v="7" dt="2020-12-24T05:00:44.998"/>
    <p1510:client id="{21A15B39-76A9-4634-ACAF-A86BBED4642D}" v="1008" dt="2020-12-23T07:47:44.545"/>
    <p1510:client id="{89E7DC22-67FF-4888-881A-1B6C03AC931C}" v="79" dt="2020-12-23T06:49:08"/>
    <p1510:client id="{FF06279B-2CB5-4081-A9B2-ECCE7314C370}" v="7677" dt="2020-12-23T13:19:56.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1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A75FB-8EC5-498E-9649-418326403E36}" type="datetimeFigureOut">
              <a:rPr lang="en-IN" smtClean="0"/>
              <a:t>07-06-2021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978E0B-8AEE-4AFC-8D1A-66718A438721}" type="slidenum">
              <a:rPr lang="en-IN" smtClean="0"/>
              <a:t>‹#›</a:t>
            </a:fld>
            <a:endParaRPr lang="en-IN"/>
          </a:p>
        </p:txBody>
      </p:sp>
    </p:spTree>
    <p:extLst>
      <p:ext uri="{BB962C8B-B14F-4D97-AF65-F5344CB8AC3E}">
        <p14:creationId xmlns:p14="http://schemas.microsoft.com/office/powerpoint/2010/main" val="3575076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261B84A7-F2C2-4E57-9430-8E0931290816}" type="datetime1">
              <a:rPr lang="en-US" smtClean="0"/>
              <a:t>6/7/2021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39646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B5D4FA2D-4659-4F1B-B850-D113350EBECF}" type="datetime1">
              <a:rPr lang="en-US" smtClean="0"/>
              <a:t>6/7/2021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73694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F2CF5941-E04A-47E9-B639-C621700DEB05}" type="datetime1">
              <a:rPr lang="en-US" smtClean="0"/>
              <a:t>6/7/2021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50879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DADAE200-1CAA-4BF9-BD02-EA724F00D33B}" type="datetime1">
              <a:rPr lang="en-US" smtClean="0"/>
              <a:t>6/7/2021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8181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90409935-0F90-4893-8C09-C9D830BE0672}" type="datetime1">
              <a:rPr lang="en-US" smtClean="0"/>
              <a:t>6/7/2021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10297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391FD552-DBE4-474C-979A-00871B824201}" type="datetime1">
              <a:rPr lang="en-US" smtClean="0"/>
              <a:t>6/7/2021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11608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1D0520F6-784B-4EDB-BFAC-FAEE8589F1E2}" type="datetime1">
              <a:rPr lang="en-US" smtClean="0"/>
              <a:t>6/7/2021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030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1312C4A1-6266-4D6B-ADF5-45B2E0687605}" type="datetime1">
              <a:rPr lang="en-US" smtClean="0"/>
              <a:t>6/7/2021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4166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66C24F61-139D-4C2E-B2ED-126C3DECAE69}" type="datetime1">
              <a:rPr lang="en-US" smtClean="0"/>
              <a:t>6/7/2021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90124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E6A260F3-32B5-41C7-96EF-FA890F4A7BD6}" type="datetime1">
              <a:rPr lang="en-US" smtClean="0"/>
              <a:t>6/7/2021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7796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DD9345F5-84DA-43E9-A22E-6A8FD4989737}" type="datetime1">
              <a:rPr lang="en-US" smtClean="0"/>
              <a:t>6/7/2021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083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D215DD3-B483-4CBD-8DE7-FA6BA81620A4}" type="datetime1">
              <a:rPr lang="en-US" smtClean="0"/>
              <a:t>6/7/2021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74977492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hdr="0" ftr="0"/>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www.freeimageslive.co.uk/free_stock_image/global-communication-background002-jpg"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technofaq.org/posts/2018/01/the-role-of-big-data-in-strengthening-machine-learning-projects/"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6DA48B5-43B5-4DB1-897E-AF51F61D89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l="25"/>
          <a:stretch/>
        </p:blipFill>
        <p:spPr>
          <a:xfrm>
            <a:off x="20" y="10"/>
            <a:ext cx="12188930" cy="6857990"/>
          </a:xfrm>
          <a:prstGeom prst="rect">
            <a:avLst/>
          </a:prstGeom>
        </p:spPr>
      </p:pic>
      <p:sp>
        <p:nvSpPr>
          <p:cNvPr id="11" name="Rectangle 10">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7014" y="1431338"/>
            <a:ext cx="11868410" cy="2139315"/>
          </a:xfrm>
        </p:spPr>
        <p:txBody>
          <a:bodyPr>
            <a:normAutofit/>
          </a:bodyPr>
          <a:lstStyle/>
          <a:p>
            <a:pPr algn="ctr"/>
            <a:r>
              <a:rPr lang="en-US" sz="10800">
                <a:solidFill>
                  <a:schemeClr val="bg1"/>
                </a:solidFill>
              </a:rPr>
              <a:t>Quantum  machine  learning</a:t>
            </a:r>
          </a:p>
        </p:txBody>
      </p:sp>
      <p:sp>
        <p:nvSpPr>
          <p:cNvPr id="3" name="Subtitle 2"/>
          <p:cNvSpPr>
            <a:spLocks noGrp="1"/>
          </p:cNvSpPr>
          <p:nvPr>
            <p:ph type="subTitle" idx="1"/>
          </p:nvPr>
        </p:nvSpPr>
        <p:spPr>
          <a:xfrm>
            <a:off x="1527048" y="4599432"/>
            <a:ext cx="9144000" cy="1536192"/>
          </a:xfrm>
        </p:spPr>
        <p:txBody>
          <a:bodyPr vert="horz" lIns="91440" tIns="45720" rIns="91440" bIns="45720" rtlCol="0" anchor="t">
            <a:normAutofit/>
          </a:bodyPr>
          <a:lstStyle/>
          <a:p>
            <a:pPr algn="ctr"/>
            <a:r>
              <a:rPr lang="en-US" sz="3200">
                <a:solidFill>
                  <a:schemeClr val="bg1"/>
                </a:solidFill>
              </a:rPr>
              <a:t>Next big thing...</a:t>
            </a:r>
          </a:p>
        </p:txBody>
      </p:sp>
      <p:sp>
        <p:nvSpPr>
          <p:cNvPr id="1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89070D9-8A4E-4B3F-B241-17AC33B73B74}"/>
              </a:ext>
            </a:extLst>
          </p:cNvPr>
          <p:cNvSpPr txBox="1"/>
          <p:nvPr/>
        </p:nvSpPr>
        <p:spPr>
          <a:xfrm>
            <a:off x="-142875" y="211009"/>
            <a:ext cx="11772900"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a:solidFill>
                  <a:schemeClr val="bg1"/>
                </a:solidFill>
              </a:rPr>
              <a:t>A seminar representation</a:t>
            </a:r>
          </a:p>
          <a:p>
            <a:pPr algn="ctr"/>
            <a:endParaRPr lang="en-US"/>
          </a:p>
          <a:p>
            <a:pPr algn="ctr"/>
            <a:r>
              <a:rPr lang="en-US">
                <a:solidFill>
                  <a:schemeClr val="bg1"/>
                </a:solidFill>
              </a:rPr>
              <a:t>on</a:t>
            </a:r>
          </a:p>
        </p:txBody>
      </p:sp>
      <p:sp>
        <p:nvSpPr>
          <p:cNvPr id="6" name="Date Placeholder 5">
            <a:extLst>
              <a:ext uri="{FF2B5EF4-FFF2-40B4-BE49-F238E27FC236}">
                <a16:creationId xmlns:a16="http://schemas.microsoft.com/office/drawing/2014/main" id="{8C6AF57D-BA84-495C-8D24-00639533C802}"/>
              </a:ext>
            </a:extLst>
          </p:cNvPr>
          <p:cNvSpPr>
            <a:spLocks noGrp="1"/>
          </p:cNvSpPr>
          <p:nvPr>
            <p:ph type="dt" sz="half" idx="10"/>
          </p:nvPr>
        </p:nvSpPr>
        <p:spPr/>
        <p:txBody>
          <a:bodyPr/>
          <a:lstStyle/>
          <a:p>
            <a:fld id="{EE6AF105-93DE-45AD-AA03-FC571F5FD199}" type="datetime1">
              <a:rPr lang="en-US" smtClean="0"/>
              <a:t>6/7/2021</a:t>
            </a:fld>
            <a:endParaRPr lang="en-US"/>
          </a:p>
        </p:txBody>
      </p:sp>
      <p:sp>
        <p:nvSpPr>
          <p:cNvPr id="7" name="Slide Number Placeholder 6">
            <a:extLst>
              <a:ext uri="{FF2B5EF4-FFF2-40B4-BE49-F238E27FC236}">
                <a16:creationId xmlns:a16="http://schemas.microsoft.com/office/drawing/2014/main" id="{6882210E-840E-4E8F-B6FF-CDB5AA456DA1}"/>
              </a:ext>
            </a:extLst>
          </p:cNvPr>
          <p:cNvSpPr>
            <a:spLocks noGrp="1"/>
          </p:cNvSpPr>
          <p:nvPr>
            <p:ph type="sldNum" sz="quarter" idx="12"/>
          </p:nvPr>
        </p:nvSpPr>
        <p:spPr/>
        <p:txBody>
          <a:bodyPr/>
          <a:lstStyle/>
          <a:p>
            <a:fld id="{A7CD31F4-64FA-4BA0-9498-67783267A8C8}"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3AFE3C0-1E43-4EB4-A1D0-E0459BBC3AFB}"/>
              </a:ext>
            </a:extLst>
          </p:cNvPr>
          <p:cNvSpPr txBox="1"/>
          <p:nvPr/>
        </p:nvSpPr>
        <p:spPr>
          <a:xfrm>
            <a:off x="5297762" y="640080"/>
            <a:ext cx="6752151" cy="1572434"/>
          </a:xfr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9600">
                <a:latin typeface="+mj-lt"/>
                <a:ea typeface="+mj-ea"/>
                <a:cs typeface="+mj-cs"/>
              </a:rPr>
              <a:t>Grover's Algorithm</a:t>
            </a:r>
          </a:p>
        </p:txBody>
      </p:sp>
      <p:sp>
        <p:nvSpPr>
          <p:cNvPr id="12"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7BA8BE"/>
          </a:solidFill>
          <a:ln w="38100" cap="rnd">
            <a:solidFill>
              <a:srgbClr val="7BA8B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erson looking at the camera&#10;&#10;Description automatically generated">
            <a:extLst>
              <a:ext uri="{FF2B5EF4-FFF2-40B4-BE49-F238E27FC236}">
                <a16:creationId xmlns:a16="http://schemas.microsoft.com/office/drawing/2014/main" id="{F2084E0F-9F0D-44AB-A657-898067D106B8}"/>
              </a:ext>
            </a:extLst>
          </p:cNvPr>
          <p:cNvPicPr>
            <a:picLocks noChangeAspect="1"/>
          </p:cNvPicPr>
          <p:nvPr/>
        </p:nvPicPr>
        <p:blipFill rotWithShape="1">
          <a:blip r:embed="rId2"/>
          <a:srcRect l="10738" r="705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 name="TextBox 3">
            <a:extLst>
              <a:ext uri="{FF2B5EF4-FFF2-40B4-BE49-F238E27FC236}">
                <a16:creationId xmlns:a16="http://schemas.microsoft.com/office/drawing/2014/main" id="{13AF3ED9-F30A-4E14-BAD3-BCA5A1F05EF2}"/>
              </a:ext>
            </a:extLst>
          </p:cNvPr>
          <p:cNvSpPr txBox="1"/>
          <p:nvPr/>
        </p:nvSpPr>
        <p:spPr>
          <a:xfrm>
            <a:off x="5086481" y="2257686"/>
            <a:ext cx="67410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Lov Kumar Grover is an Indian-American computer scientist. He is the originator of the Grover database search algorithm </a:t>
            </a:r>
            <a:r>
              <a:rPr lang="en-US"/>
              <a:t>used in quantum computing.</a:t>
            </a:r>
            <a:endParaRPr lang="en-US" b="1" dirty="0"/>
          </a:p>
        </p:txBody>
      </p:sp>
      <p:sp>
        <p:nvSpPr>
          <p:cNvPr id="5" name="TextBox 4">
            <a:extLst>
              <a:ext uri="{FF2B5EF4-FFF2-40B4-BE49-F238E27FC236}">
                <a16:creationId xmlns:a16="http://schemas.microsoft.com/office/drawing/2014/main" id="{731A55C0-D880-45E1-B659-298DBF0855A8}"/>
              </a:ext>
            </a:extLst>
          </p:cNvPr>
          <p:cNvSpPr txBox="1"/>
          <p:nvPr/>
        </p:nvSpPr>
        <p:spPr>
          <a:xfrm>
            <a:off x="4790945" y="4634369"/>
            <a:ext cx="710643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If I have an unstructured list of n elements, and I have to search a particular element in that list. At the worst case that is when </a:t>
            </a:r>
            <a:r>
              <a:rPr lang="en-US"/>
              <a:t>the element is at the last of the list. Then I will require n number of iterations. So, it has O(n) complexity.</a:t>
            </a:r>
          </a:p>
          <a:p>
            <a:endParaRPr lang="en-US" dirty="0"/>
          </a:p>
          <a:p>
            <a:r>
              <a:rPr lang="en-US"/>
              <a:t>But if I use Grover's algorithm on quantum computer, it will check at multipple places at a time, So it will require less number of iterations. The complexity of it will be O(sqrt(n)).</a:t>
            </a:r>
            <a:endParaRPr lang="en-US" dirty="0"/>
          </a:p>
        </p:txBody>
      </p:sp>
      <p:sp>
        <p:nvSpPr>
          <p:cNvPr id="6" name="Date Placeholder 5">
            <a:extLst>
              <a:ext uri="{FF2B5EF4-FFF2-40B4-BE49-F238E27FC236}">
                <a16:creationId xmlns:a16="http://schemas.microsoft.com/office/drawing/2014/main" id="{2582FBCB-7FFA-40AA-ABA4-31F0B391439B}"/>
              </a:ext>
            </a:extLst>
          </p:cNvPr>
          <p:cNvSpPr>
            <a:spLocks noGrp="1"/>
          </p:cNvSpPr>
          <p:nvPr>
            <p:ph type="dt" sz="half" idx="10"/>
          </p:nvPr>
        </p:nvSpPr>
        <p:spPr/>
        <p:txBody>
          <a:bodyPr/>
          <a:lstStyle/>
          <a:p>
            <a:fld id="{9E73A3CE-7184-4A9A-8712-E8B29A379E25}" type="datetime1">
              <a:rPr lang="en-US" smtClean="0"/>
              <a:t>6/7/2021</a:t>
            </a:fld>
            <a:endParaRPr lang="en-US"/>
          </a:p>
        </p:txBody>
      </p:sp>
      <p:sp>
        <p:nvSpPr>
          <p:cNvPr id="7" name="Slide Number Placeholder 6">
            <a:extLst>
              <a:ext uri="{FF2B5EF4-FFF2-40B4-BE49-F238E27FC236}">
                <a16:creationId xmlns:a16="http://schemas.microsoft.com/office/drawing/2014/main" id="{3B94C433-4EE4-42E1-BAE7-AC73973421ED}"/>
              </a:ext>
            </a:extLst>
          </p:cNvPr>
          <p:cNvSpPr>
            <a:spLocks noGrp="1"/>
          </p:cNvSpPr>
          <p:nvPr>
            <p:ph type="sldNum" sz="quarter" idx="12"/>
          </p:nvPr>
        </p:nvSpPr>
        <p:spPr/>
        <p:txBody>
          <a:bodyPr/>
          <a:lstStyle/>
          <a:p>
            <a:fld id="{A7CD31F4-64FA-4BA0-9498-67783267A8C8}" type="slidenum">
              <a:rPr lang="en-US" smtClean="0"/>
              <a:t>10</a:t>
            </a:fld>
            <a:endParaRPr lang="en-US"/>
          </a:p>
        </p:txBody>
      </p:sp>
    </p:spTree>
    <p:extLst>
      <p:ext uri="{BB962C8B-B14F-4D97-AF65-F5344CB8AC3E}">
        <p14:creationId xmlns:p14="http://schemas.microsoft.com/office/powerpoint/2010/main" val="1902764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erson sitting at a table using a computer&#10;&#10;Description automatically generated">
            <a:extLst>
              <a:ext uri="{FF2B5EF4-FFF2-40B4-BE49-F238E27FC236}">
                <a16:creationId xmlns:a16="http://schemas.microsoft.com/office/drawing/2014/main" id="{D3D84416-3EC2-4EF3-AC1B-29CE1E020D59}"/>
              </a:ext>
            </a:extLst>
          </p:cNvPr>
          <p:cNvPicPr>
            <a:picLocks noChangeAspect="1"/>
          </p:cNvPicPr>
          <p:nvPr/>
        </p:nvPicPr>
        <p:blipFill rotWithShape="1">
          <a:blip r:embed="rId2">
            <a:alphaModFix amt="50000"/>
          </a:blip>
          <a:srcRect t="15709" r="-1" b="-1"/>
          <a:stretch/>
        </p:blipFill>
        <p:spPr>
          <a:xfrm>
            <a:off x="20" y="10"/>
            <a:ext cx="12188930" cy="6857990"/>
          </a:xfrm>
          <a:prstGeom prst="rect">
            <a:avLst/>
          </a:prstGeom>
        </p:spPr>
      </p:pic>
      <p:sp>
        <p:nvSpPr>
          <p:cNvPr id="2" name="TextBox 1">
            <a:extLst>
              <a:ext uri="{FF2B5EF4-FFF2-40B4-BE49-F238E27FC236}">
                <a16:creationId xmlns:a16="http://schemas.microsoft.com/office/drawing/2014/main" id="{65264581-8B49-4156-8A14-32707516BABE}"/>
              </a:ext>
            </a:extLst>
          </p:cNvPr>
          <p:cNvSpPr txBox="1"/>
          <p:nvPr/>
        </p:nvSpPr>
        <p:spPr>
          <a:xfrm>
            <a:off x="1524000" y="1122363"/>
            <a:ext cx="9144000" cy="3063240"/>
          </a:xfr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spcBef>
                <a:spcPct val="0"/>
              </a:spcBef>
              <a:spcAft>
                <a:spcPts val="600"/>
              </a:spcAft>
            </a:pPr>
            <a:r>
              <a:rPr lang="en-US" sz="10800">
                <a:latin typeface="+mj-lt"/>
                <a:ea typeface="+mj-ea"/>
                <a:cs typeface="+mj-cs"/>
              </a:rPr>
              <a:t>An overview of QML</a:t>
            </a:r>
          </a:p>
        </p:txBody>
      </p:sp>
      <p:sp>
        <p:nvSpPr>
          <p:cNvPr id="1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CA3305-FBAD-4FA8-947F-985F4351793D}"/>
              </a:ext>
            </a:extLst>
          </p:cNvPr>
          <p:cNvSpPr txBox="1"/>
          <p:nvPr/>
        </p:nvSpPr>
        <p:spPr>
          <a:xfrm>
            <a:off x="577111" y="4449741"/>
            <a:ext cx="1153229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t>Quantum machine learning means execution of machine learning algorithms on quantum computers. </a:t>
            </a:r>
          </a:p>
          <a:p>
            <a:pPr marL="285750" indent="-285750">
              <a:buFont typeface="Wingdings"/>
              <a:buChar char="Ø"/>
            </a:pPr>
            <a:endParaRPr lang="en-US" dirty="0"/>
          </a:p>
          <a:p>
            <a:pPr marL="285750" indent="-285750">
              <a:buFont typeface="Wingdings"/>
              <a:buChar char="Ø"/>
            </a:pPr>
            <a:r>
              <a:rPr lang="en-US"/>
              <a:t>I found that most of the quantum machine learning algorithms are based on the application of Grover's algorithm or one of its variants. This include mostly unsupervised methods. </a:t>
            </a:r>
          </a:p>
          <a:p>
            <a:pPr marL="285750" indent="-285750">
              <a:buFont typeface="Wingdings"/>
              <a:buChar char="Ø"/>
            </a:pPr>
            <a:endParaRPr lang="en-US" dirty="0"/>
          </a:p>
          <a:p>
            <a:pPr marL="285750" indent="-285750">
              <a:buFont typeface="Wingdings"/>
              <a:buChar char="Ø"/>
            </a:pPr>
            <a:r>
              <a:rPr lang="en-US">
                <a:ea typeface="+mn-lt"/>
                <a:cs typeface="+mn-lt"/>
              </a:rPr>
              <a:t>In addition, quantum associative memory and quantum neural networks are also based on this search. The new versions of the quantum support vector machine also uses Grover’s search. Almost half of all methods of quantum machine learning uses this algorithm. </a:t>
            </a:r>
          </a:p>
          <a:p>
            <a:pPr marL="285750" indent="-285750">
              <a:buFont typeface="Wingdings"/>
              <a:buChar char="Ø"/>
            </a:pPr>
            <a:endParaRPr lang="en-US" dirty="0"/>
          </a:p>
          <a:p>
            <a:pPr marL="285750" indent="-285750">
              <a:buFont typeface="Wingdings"/>
              <a:buChar char="Ø"/>
            </a:pPr>
            <a:r>
              <a:rPr lang="en-US">
                <a:ea typeface="+mn-lt"/>
                <a:cs typeface="+mn-lt"/>
              </a:rPr>
              <a:t>Grover’s algorithm is also be used for estimating the mean and median of a set of numbers, and solving the collision problem.</a:t>
            </a:r>
            <a:endParaRPr lang="en-US" dirty="0">
              <a:ea typeface="+mn-lt"/>
              <a:cs typeface="+mn-lt"/>
            </a:endParaRPr>
          </a:p>
        </p:txBody>
      </p:sp>
      <p:sp>
        <p:nvSpPr>
          <p:cNvPr id="5" name="Date Placeholder 4">
            <a:extLst>
              <a:ext uri="{FF2B5EF4-FFF2-40B4-BE49-F238E27FC236}">
                <a16:creationId xmlns:a16="http://schemas.microsoft.com/office/drawing/2014/main" id="{EE5C2CA2-902D-461E-B5CE-5E409FFF9E2E}"/>
              </a:ext>
            </a:extLst>
          </p:cNvPr>
          <p:cNvSpPr>
            <a:spLocks noGrp="1"/>
          </p:cNvSpPr>
          <p:nvPr>
            <p:ph type="dt" sz="half" idx="10"/>
          </p:nvPr>
        </p:nvSpPr>
        <p:spPr/>
        <p:txBody>
          <a:bodyPr/>
          <a:lstStyle/>
          <a:p>
            <a:fld id="{BCD5E7FA-5876-4DFF-9FD7-5C66C2517FD2}" type="datetime1">
              <a:rPr lang="en-US" smtClean="0"/>
              <a:t>6/7/2021</a:t>
            </a:fld>
            <a:endParaRPr lang="en-US"/>
          </a:p>
        </p:txBody>
      </p:sp>
      <p:sp>
        <p:nvSpPr>
          <p:cNvPr id="6" name="Slide Number Placeholder 5">
            <a:extLst>
              <a:ext uri="{FF2B5EF4-FFF2-40B4-BE49-F238E27FC236}">
                <a16:creationId xmlns:a16="http://schemas.microsoft.com/office/drawing/2014/main" id="{6B9D8188-3046-404D-B4A8-9DEA0C945A4A}"/>
              </a:ext>
            </a:extLst>
          </p:cNvPr>
          <p:cNvSpPr>
            <a:spLocks noGrp="1"/>
          </p:cNvSpPr>
          <p:nvPr>
            <p:ph type="sldNum" sz="quarter" idx="12"/>
          </p:nvPr>
        </p:nvSpPr>
        <p:spPr/>
        <p:txBody>
          <a:bodyPr/>
          <a:lstStyle/>
          <a:p>
            <a:fld id="{A7CD31F4-64FA-4BA0-9498-67783267A8C8}" type="slidenum">
              <a:rPr lang="en-US" smtClean="0"/>
              <a:t>11</a:t>
            </a:fld>
            <a:endParaRPr lang="en-US"/>
          </a:p>
        </p:txBody>
      </p:sp>
    </p:spTree>
    <p:extLst>
      <p:ext uri="{BB962C8B-B14F-4D97-AF65-F5344CB8AC3E}">
        <p14:creationId xmlns:p14="http://schemas.microsoft.com/office/powerpoint/2010/main" val="16610899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Background pattern&#10;&#10;Description automatically generated">
            <a:extLst>
              <a:ext uri="{FF2B5EF4-FFF2-40B4-BE49-F238E27FC236}">
                <a16:creationId xmlns:a16="http://schemas.microsoft.com/office/drawing/2014/main" id="{6E8E0D80-8331-4CCB-934C-1C102D729CD4}"/>
              </a:ext>
            </a:extLst>
          </p:cNvPr>
          <p:cNvPicPr>
            <a:picLocks noChangeAspect="1"/>
          </p:cNvPicPr>
          <p:nvPr/>
        </p:nvPicPr>
        <p:blipFill rotWithShape="1">
          <a:blip r:embed="rId2">
            <a:alphaModFix amt="50000"/>
          </a:blip>
          <a:srcRect t="4700" r="-1" b="57743"/>
          <a:stretch/>
        </p:blipFill>
        <p:spPr>
          <a:xfrm>
            <a:off x="20" y="10"/>
            <a:ext cx="12188930" cy="6857990"/>
          </a:xfrm>
          <a:prstGeom prst="rect">
            <a:avLst/>
          </a:prstGeom>
        </p:spPr>
      </p:pic>
      <p:sp>
        <p:nvSpPr>
          <p:cNvPr id="2" name="TextBox 1">
            <a:extLst>
              <a:ext uri="{FF2B5EF4-FFF2-40B4-BE49-F238E27FC236}">
                <a16:creationId xmlns:a16="http://schemas.microsoft.com/office/drawing/2014/main" id="{00D26DC8-C10B-4733-A66A-81F5B11489C9}"/>
              </a:ext>
            </a:extLst>
          </p:cNvPr>
          <p:cNvSpPr txBox="1"/>
          <p:nvPr/>
        </p:nvSpPr>
        <p:spPr>
          <a:xfrm>
            <a:off x="1377863" y="5459"/>
            <a:ext cx="9144000" cy="1580994"/>
          </a:xfr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gn="ctr">
              <a:spcBef>
                <a:spcPct val="0"/>
              </a:spcBef>
              <a:spcAft>
                <a:spcPts val="600"/>
              </a:spcAft>
            </a:pPr>
            <a:r>
              <a:rPr lang="en-US" sz="10800">
                <a:latin typeface="+mj-lt"/>
                <a:ea typeface="+mj-ea"/>
                <a:cs typeface="+mj-cs"/>
              </a:rPr>
              <a:t>Quantum SVM</a:t>
            </a:r>
          </a:p>
        </p:txBody>
      </p:sp>
      <p:sp>
        <p:nvSpPr>
          <p:cNvPr id="7"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A close up of a logo&#10;&#10;Description automatically generated">
            <a:extLst>
              <a:ext uri="{FF2B5EF4-FFF2-40B4-BE49-F238E27FC236}">
                <a16:creationId xmlns:a16="http://schemas.microsoft.com/office/drawing/2014/main" id="{D1435B6B-BF1B-4D98-928A-1600EF98B28A}"/>
              </a:ext>
            </a:extLst>
          </p:cNvPr>
          <p:cNvPicPr>
            <a:picLocks noChangeAspect="1"/>
          </p:cNvPicPr>
          <p:nvPr/>
        </p:nvPicPr>
        <p:blipFill>
          <a:blip r:embed="rId3"/>
          <a:stretch>
            <a:fillRect/>
          </a:stretch>
        </p:blipFill>
        <p:spPr>
          <a:xfrm>
            <a:off x="8263004" y="3430085"/>
            <a:ext cx="3442570" cy="3358981"/>
          </a:xfrm>
          <a:prstGeom prst="rect">
            <a:avLst/>
          </a:prstGeom>
        </p:spPr>
      </p:pic>
      <p:sp>
        <p:nvSpPr>
          <p:cNvPr id="9" name="TextBox 8">
            <a:extLst>
              <a:ext uri="{FF2B5EF4-FFF2-40B4-BE49-F238E27FC236}">
                <a16:creationId xmlns:a16="http://schemas.microsoft.com/office/drawing/2014/main" id="{83CE19F8-52DC-49C7-9FFF-29634B24427E}"/>
              </a:ext>
            </a:extLst>
          </p:cNvPr>
          <p:cNvSpPr txBox="1"/>
          <p:nvPr/>
        </p:nvSpPr>
        <p:spPr>
          <a:xfrm>
            <a:off x="639741" y="1756645"/>
            <a:ext cx="75030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Data classification is one of the most important tool of machine learning today. It is used to identify, group and study new data. These machine learning classification tools have been used in computer vision problems, medical imaging, drug discovery, handwriting recognition, geostatics and many other fields.</a:t>
            </a:r>
          </a:p>
        </p:txBody>
      </p:sp>
      <p:sp>
        <p:nvSpPr>
          <p:cNvPr id="11" name="TextBox 10">
            <a:extLst>
              <a:ext uri="{FF2B5EF4-FFF2-40B4-BE49-F238E27FC236}">
                <a16:creationId xmlns:a16="http://schemas.microsoft.com/office/drawing/2014/main" id="{A26D318F-42B6-45FB-988F-B4F6706D9B09}"/>
              </a:ext>
            </a:extLst>
          </p:cNvPr>
          <p:cNvSpPr txBox="1"/>
          <p:nvPr/>
        </p:nvSpPr>
        <p:spPr>
          <a:xfrm>
            <a:off x="1482900" y="3581661"/>
            <a:ext cx="70751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SVM is similar to what happen inside the </a:t>
            </a:r>
            <a:r>
              <a:rPr lang="en-US" sz="2800" b="1"/>
              <a:t>quantum computers.</a:t>
            </a:r>
            <a:endParaRPr lang="en-US" sz="2800" b="1" dirty="0"/>
          </a:p>
        </p:txBody>
      </p:sp>
      <p:sp>
        <p:nvSpPr>
          <p:cNvPr id="13" name="TextBox 12">
            <a:extLst>
              <a:ext uri="{FF2B5EF4-FFF2-40B4-BE49-F238E27FC236}">
                <a16:creationId xmlns:a16="http://schemas.microsoft.com/office/drawing/2014/main" id="{C61281A8-F6C8-4F7E-9BB1-14E26EBE567C}"/>
              </a:ext>
            </a:extLst>
          </p:cNvPr>
          <p:cNvSpPr txBox="1"/>
          <p:nvPr/>
        </p:nvSpPr>
        <p:spPr>
          <a:xfrm>
            <a:off x="236560" y="4662422"/>
            <a:ext cx="811895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know, SVM is generally used for classification problems. If the data points are linearly seperable then it will directly classify that points and can classify a new data point among the classes. But if the data is not linearly separable, then SVM convert it in the higher dimension and then it can easily classify all the data points. If the dimension of the data is very high then the classical computer is unable to classify the data points, or it will </a:t>
            </a:r>
            <a:r>
              <a:rPr lang="en-US"/>
              <a:t>take too much time to do this task. But if we use quantum computer to do this task, it will easily do it with the small amount of time. Hence the training time is also decreases.</a:t>
            </a:r>
            <a:endParaRPr lang="en-US" dirty="0"/>
          </a:p>
        </p:txBody>
      </p:sp>
      <p:sp>
        <p:nvSpPr>
          <p:cNvPr id="8" name="Date Placeholder 7">
            <a:extLst>
              <a:ext uri="{FF2B5EF4-FFF2-40B4-BE49-F238E27FC236}">
                <a16:creationId xmlns:a16="http://schemas.microsoft.com/office/drawing/2014/main" id="{3582D0CE-5255-4427-99EB-FE67A3F36D1D}"/>
              </a:ext>
            </a:extLst>
          </p:cNvPr>
          <p:cNvSpPr>
            <a:spLocks noGrp="1"/>
          </p:cNvSpPr>
          <p:nvPr>
            <p:ph type="dt" sz="half" idx="10"/>
          </p:nvPr>
        </p:nvSpPr>
        <p:spPr/>
        <p:txBody>
          <a:bodyPr/>
          <a:lstStyle/>
          <a:p>
            <a:fld id="{723BB195-4C1B-4FC0-97AC-CC2E633AC4CC}" type="datetime1">
              <a:rPr lang="en-US" smtClean="0"/>
              <a:t>6/7/2021</a:t>
            </a:fld>
            <a:endParaRPr lang="en-US"/>
          </a:p>
        </p:txBody>
      </p:sp>
      <p:sp>
        <p:nvSpPr>
          <p:cNvPr id="10" name="Slide Number Placeholder 9">
            <a:extLst>
              <a:ext uri="{FF2B5EF4-FFF2-40B4-BE49-F238E27FC236}">
                <a16:creationId xmlns:a16="http://schemas.microsoft.com/office/drawing/2014/main" id="{08FC41EF-3FE8-4F5E-9132-CC7ACD6DD9BD}"/>
              </a:ext>
            </a:extLst>
          </p:cNvPr>
          <p:cNvSpPr>
            <a:spLocks noGrp="1"/>
          </p:cNvSpPr>
          <p:nvPr>
            <p:ph type="sldNum" sz="quarter" idx="12"/>
          </p:nvPr>
        </p:nvSpPr>
        <p:spPr/>
        <p:txBody>
          <a:bodyPr/>
          <a:lstStyle/>
          <a:p>
            <a:fld id="{A7CD31F4-64FA-4BA0-9498-67783267A8C8}" type="slidenum">
              <a:rPr lang="en-US" smtClean="0"/>
              <a:t>12</a:t>
            </a:fld>
            <a:endParaRPr lang="en-US"/>
          </a:p>
        </p:txBody>
      </p:sp>
    </p:spTree>
    <p:extLst>
      <p:ext uri="{BB962C8B-B14F-4D97-AF65-F5344CB8AC3E}">
        <p14:creationId xmlns:p14="http://schemas.microsoft.com/office/powerpoint/2010/main" val="140975026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9" name="Rectangle 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rgbClr val="7BA8BE"/>
          </a:solidFill>
          <a:ln w="6857" cap="flat">
            <a:noFill/>
            <a:prstDash val="solid"/>
            <a:miter/>
          </a:ln>
        </p:spPr>
        <p:txBody>
          <a:bodyPr wrap="square" rtlCol="0" anchor="ctr">
            <a:noAutofit/>
          </a:bodyPr>
          <a:lstStyle/>
          <a:p>
            <a:endParaRPr lang="en-US"/>
          </a:p>
        </p:txBody>
      </p:sp>
      <p:sp>
        <p:nvSpPr>
          <p:cNvPr id="2" name="TextBox 1">
            <a:extLst>
              <a:ext uri="{FF2B5EF4-FFF2-40B4-BE49-F238E27FC236}">
                <a16:creationId xmlns:a16="http://schemas.microsoft.com/office/drawing/2014/main" id="{3F36039E-2F26-47D6-BC00-23FEA22662E6}"/>
              </a:ext>
            </a:extLst>
          </p:cNvPr>
          <p:cNvSpPr txBox="1"/>
          <p:nvPr/>
        </p:nvSpPr>
        <p:spPr>
          <a:xfrm>
            <a:off x="648037" y="1298448"/>
            <a:ext cx="5895178" cy="3807446"/>
          </a:xfr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8800">
                <a:solidFill>
                  <a:srgbClr val="FFFFFF"/>
                </a:solidFill>
                <a:latin typeface="+mj-lt"/>
                <a:ea typeface="+mj-ea"/>
                <a:cs typeface="+mj-cs"/>
              </a:rPr>
              <a:t>Applications of QML</a:t>
            </a:r>
          </a:p>
        </p:txBody>
      </p:sp>
      <p:sp>
        <p:nvSpPr>
          <p:cNvPr id="13" name="Rectangle 6">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1085" y="5439978"/>
            <a:ext cx="5897880" cy="27432"/>
          </a:xfrm>
          <a:custGeom>
            <a:avLst/>
            <a:gdLst>
              <a:gd name="connsiteX0" fmla="*/ 0 w 5897880"/>
              <a:gd name="connsiteY0" fmla="*/ 0 h 27432"/>
              <a:gd name="connsiteX1" fmla="*/ 537362 w 5897880"/>
              <a:gd name="connsiteY1" fmla="*/ 0 h 27432"/>
              <a:gd name="connsiteX2" fmla="*/ 1133704 w 5897880"/>
              <a:gd name="connsiteY2" fmla="*/ 0 h 27432"/>
              <a:gd name="connsiteX3" fmla="*/ 1671066 w 5897880"/>
              <a:gd name="connsiteY3" fmla="*/ 0 h 27432"/>
              <a:gd name="connsiteX4" fmla="*/ 2385365 w 5897880"/>
              <a:gd name="connsiteY4" fmla="*/ 0 h 27432"/>
              <a:gd name="connsiteX5" fmla="*/ 3040685 w 5897880"/>
              <a:gd name="connsiteY5" fmla="*/ 0 h 27432"/>
              <a:gd name="connsiteX6" fmla="*/ 3696005 w 5897880"/>
              <a:gd name="connsiteY6" fmla="*/ 0 h 27432"/>
              <a:gd name="connsiteX7" fmla="*/ 4469282 w 5897880"/>
              <a:gd name="connsiteY7" fmla="*/ 0 h 27432"/>
              <a:gd name="connsiteX8" fmla="*/ 5183581 w 5897880"/>
              <a:gd name="connsiteY8" fmla="*/ 0 h 27432"/>
              <a:gd name="connsiteX9" fmla="*/ 5897880 w 5897880"/>
              <a:gd name="connsiteY9" fmla="*/ 0 h 27432"/>
              <a:gd name="connsiteX10" fmla="*/ 5897880 w 5897880"/>
              <a:gd name="connsiteY10" fmla="*/ 27432 h 27432"/>
              <a:gd name="connsiteX11" fmla="*/ 5419496 w 5897880"/>
              <a:gd name="connsiteY11" fmla="*/ 27432 h 27432"/>
              <a:gd name="connsiteX12" fmla="*/ 4882134 w 5897880"/>
              <a:gd name="connsiteY12" fmla="*/ 27432 h 27432"/>
              <a:gd name="connsiteX13" fmla="*/ 4167835 w 5897880"/>
              <a:gd name="connsiteY13" fmla="*/ 27432 h 27432"/>
              <a:gd name="connsiteX14" fmla="*/ 3394558 w 5897880"/>
              <a:gd name="connsiteY14" fmla="*/ 27432 h 27432"/>
              <a:gd name="connsiteX15" fmla="*/ 2798216 w 5897880"/>
              <a:gd name="connsiteY15" fmla="*/ 27432 h 27432"/>
              <a:gd name="connsiteX16" fmla="*/ 2024939 w 5897880"/>
              <a:gd name="connsiteY16" fmla="*/ 27432 h 27432"/>
              <a:gd name="connsiteX17" fmla="*/ 1487576 w 5897880"/>
              <a:gd name="connsiteY17" fmla="*/ 27432 h 27432"/>
              <a:gd name="connsiteX18" fmla="*/ 1009193 w 5897880"/>
              <a:gd name="connsiteY18" fmla="*/ 27432 h 27432"/>
              <a:gd name="connsiteX19" fmla="*/ 0 w 5897880"/>
              <a:gd name="connsiteY19" fmla="*/ 27432 h 27432"/>
              <a:gd name="connsiteX20" fmla="*/ 0 w 5897880"/>
              <a:gd name="connsiteY20"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97880" h="27432" fill="none" extrusionOk="0">
                <a:moveTo>
                  <a:pt x="0" y="0"/>
                </a:moveTo>
                <a:cubicBezTo>
                  <a:pt x="232564" y="21549"/>
                  <a:pt x="389747" y="7320"/>
                  <a:pt x="537362" y="0"/>
                </a:cubicBezTo>
                <a:cubicBezTo>
                  <a:pt x="684977" y="-7320"/>
                  <a:pt x="894159" y="-7726"/>
                  <a:pt x="1133704" y="0"/>
                </a:cubicBezTo>
                <a:cubicBezTo>
                  <a:pt x="1373249" y="7726"/>
                  <a:pt x="1440352" y="-304"/>
                  <a:pt x="1671066" y="0"/>
                </a:cubicBezTo>
                <a:cubicBezTo>
                  <a:pt x="1901780" y="304"/>
                  <a:pt x="2091497" y="765"/>
                  <a:pt x="2385365" y="0"/>
                </a:cubicBezTo>
                <a:cubicBezTo>
                  <a:pt x="2679233" y="-765"/>
                  <a:pt x="2762926" y="2802"/>
                  <a:pt x="3040685" y="0"/>
                </a:cubicBezTo>
                <a:cubicBezTo>
                  <a:pt x="3318444" y="-2802"/>
                  <a:pt x="3409726" y="9093"/>
                  <a:pt x="3696005" y="0"/>
                </a:cubicBezTo>
                <a:cubicBezTo>
                  <a:pt x="3982284" y="-9093"/>
                  <a:pt x="4087272" y="27119"/>
                  <a:pt x="4469282" y="0"/>
                </a:cubicBezTo>
                <a:cubicBezTo>
                  <a:pt x="4851292" y="-27119"/>
                  <a:pt x="4924835" y="26473"/>
                  <a:pt x="5183581" y="0"/>
                </a:cubicBezTo>
                <a:cubicBezTo>
                  <a:pt x="5442327" y="-26473"/>
                  <a:pt x="5598463" y="7328"/>
                  <a:pt x="5897880" y="0"/>
                </a:cubicBezTo>
                <a:cubicBezTo>
                  <a:pt x="5898716" y="13055"/>
                  <a:pt x="5897707" y="18641"/>
                  <a:pt x="5897880" y="27432"/>
                </a:cubicBezTo>
                <a:cubicBezTo>
                  <a:pt x="5682742" y="40412"/>
                  <a:pt x="5520014" y="23844"/>
                  <a:pt x="5419496" y="27432"/>
                </a:cubicBezTo>
                <a:cubicBezTo>
                  <a:pt x="5318978" y="31020"/>
                  <a:pt x="5012864" y="6698"/>
                  <a:pt x="4882134" y="27432"/>
                </a:cubicBezTo>
                <a:cubicBezTo>
                  <a:pt x="4751404" y="48166"/>
                  <a:pt x="4313676" y="5207"/>
                  <a:pt x="4167835" y="27432"/>
                </a:cubicBezTo>
                <a:cubicBezTo>
                  <a:pt x="4021994" y="49657"/>
                  <a:pt x="3715729" y="59193"/>
                  <a:pt x="3394558" y="27432"/>
                </a:cubicBezTo>
                <a:cubicBezTo>
                  <a:pt x="3073387" y="-4329"/>
                  <a:pt x="3093227" y="38972"/>
                  <a:pt x="2798216" y="27432"/>
                </a:cubicBezTo>
                <a:cubicBezTo>
                  <a:pt x="2503205" y="15892"/>
                  <a:pt x="2297615" y="31603"/>
                  <a:pt x="2024939" y="27432"/>
                </a:cubicBezTo>
                <a:cubicBezTo>
                  <a:pt x="1752263" y="23261"/>
                  <a:pt x="1629814" y="3659"/>
                  <a:pt x="1487576" y="27432"/>
                </a:cubicBezTo>
                <a:cubicBezTo>
                  <a:pt x="1345338" y="51205"/>
                  <a:pt x="1238885" y="24954"/>
                  <a:pt x="1009193" y="27432"/>
                </a:cubicBezTo>
                <a:cubicBezTo>
                  <a:pt x="779501" y="29910"/>
                  <a:pt x="441829" y="-15535"/>
                  <a:pt x="0" y="27432"/>
                </a:cubicBezTo>
                <a:cubicBezTo>
                  <a:pt x="988" y="17221"/>
                  <a:pt x="-970" y="7538"/>
                  <a:pt x="0" y="0"/>
                </a:cubicBezTo>
                <a:close/>
              </a:path>
              <a:path w="5897880" h="27432" stroke="0" extrusionOk="0">
                <a:moveTo>
                  <a:pt x="0" y="0"/>
                </a:moveTo>
                <a:cubicBezTo>
                  <a:pt x="196299" y="-26676"/>
                  <a:pt x="463834" y="6738"/>
                  <a:pt x="596341" y="0"/>
                </a:cubicBezTo>
                <a:cubicBezTo>
                  <a:pt x="728848" y="-6738"/>
                  <a:pt x="857267" y="1845"/>
                  <a:pt x="1074725" y="0"/>
                </a:cubicBezTo>
                <a:cubicBezTo>
                  <a:pt x="1292183" y="-1845"/>
                  <a:pt x="1545672" y="3744"/>
                  <a:pt x="1848002" y="0"/>
                </a:cubicBezTo>
                <a:cubicBezTo>
                  <a:pt x="2150332" y="-3744"/>
                  <a:pt x="2306688" y="-14526"/>
                  <a:pt x="2444344" y="0"/>
                </a:cubicBezTo>
                <a:cubicBezTo>
                  <a:pt x="2582000" y="14526"/>
                  <a:pt x="2761095" y="-11862"/>
                  <a:pt x="3040685" y="0"/>
                </a:cubicBezTo>
                <a:cubicBezTo>
                  <a:pt x="3320275" y="11862"/>
                  <a:pt x="3622320" y="-32867"/>
                  <a:pt x="3813962" y="0"/>
                </a:cubicBezTo>
                <a:cubicBezTo>
                  <a:pt x="4005604" y="32867"/>
                  <a:pt x="4117810" y="-10778"/>
                  <a:pt x="4351325" y="0"/>
                </a:cubicBezTo>
                <a:cubicBezTo>
                  <a:pt x="4584840" y="10778"/>
                  <a:pt x="4963783" y="-32384"/>
                  <a:pt x="5124602" y="0"/>
                </a:cubicBezTo>
                <a:cubicBezTo>
                  <a:pt x="5285421" y="32384"/>
                  <a:pt x="5705238" y="-29538"/>
                  <a:pt x="5897880" y="0"/>
                </a:cubicBezTo>
                <a:cubicBezTo>
                  <a:pt x="5898677" y="11634"/>
                  <a:pt x="5899083" y="16994"/>
                  <a:pt x="5897880" y="27432"/>
                </a:cubicBezTo>
                <a:cubicBezTo>
                  <a:pt x="5630425" y="7719"/>
                  <a:pt x="5532865" y="21388"/>
                  <a:pt x="5242560" y="27432"/>
                </a:cubicBezTo>
                <a:cubicBezTo>
                  <a:pt x="4952255" y="33476"/>
                  <a:pt x="4783060" y="14892"/>
                  <a:pt x="4646219" y="27432"/>
                </a:cubicBezTo>
                <a:cubicBezTo>
                  <a:pt x="4509378" y="39972"/>
                  <a:pt x="4163771" y="-4851"/>
                  <a:pt x="3872941" y="27432"/>
                </a:cubicBezTo>
                <a:cubicBezTo>
                  <a:pt x="3582111" y="59715"/>
                  <a:pt x="3362704" y="7742"/>
                  <a:pt x="3099664" y="27432"/>
                </a:cubicBezTo>
                <a:cubicBezTo>
                  <a:pt x="2836624" y="47122"/>
                  <a:pt x="2747441" y="28801"/>
                  <a:pt x="2562301" y="27432"/>
                </a:cubicBezTo>
                <a:cubicBezTo>
                  <a:pt x="2377161" y="26063"/>
                  <a:pt x="2104946" y="30879"/>
                  <a:pt x="1906981" y="27432"/>
                </a:cubicBezTo>
                <a:cubicBezTo>
                  <a:pt x="1709016" y="23985"/>
                  <a:pt x="1304654" y="6821"/>
                  <a:pt x="1133704" y="27432"/>
                </a:cubicBezTo>
                <a:cubicBezTo>
                  <a:pt x="962754" y="48043"/>
                  <a:pt x="457048" y="12129"/>
                  <a:pt x="0" y="27432"/>
                </a:cubicBezTo>
                <a:cubicBezTo>
                  <a:pt x="894" y="14250"/>
                  <a:pt x="667" y="11053"/>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
            <a:extLst>
              <a:ext uri="{FF2B5EF4-FFF2-40B4-BE49-F238E27FC236}">
                <a16:creationId xmlns:a16="http://schemas.microsoft.com/office/drawing/2014/main" id="{53BEA983-EAAB-42FB-84E9-E77708168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6" y="5440680"/>
            <a:ext cx="3200400" cy="27432"/>
          </a:xfrm>
          <a:custGeom>
            <a:avLst/>
            <a:gdLst>
              <a:gd name="connsiteX0" fmla="*/ 0 w 3200400"/>
              <a:gd name="connsiteY0" fmla="*/ 0 h 27432"/>
              <a:gd name="connsiteX1" fmla="*/ 608076 w 3200400"/>
              <a:gd name="connsiteY1" fmla="*/ 0 h 27432"/>
              <a:gd name="connsiteX2" fmla="*/ 1248156 w 3200400"/>
              <a:gd name="connsiteY2" fmla="*/ 0 h 27432"/>
              <a:gd name="connsiteX3" fmla="*/ 1920240 w 3200400"/>
              <a:gd name="connsiteY3" fmla="*/ 0 h 27432"/>
              <a:gd name="connsiteX4" fmla="*/ 2592324 w 3200400"/>
              <a:gd name="connsiteY4" fmla="*/ 0 h 27432"/>
              <a:gd name="connsiteX5" fmla="*/ 3200400 w 3200400"/>
              <a:gd name="connsiteY5" fmla="*/ 0 h 27432"/>
              <a:gd name="connsiteX6" fmla="*/ 3200400 w 3200400"/>
              <a:gd name="connsiteY6" fmla="*/ 27432 h 27432"/>
              <a:gd name="connsiteX7" fmla="*/ 2496312 w 3200400"/>
              <a:gd name="connsiteY7" fmla="*/ 27432 h 27432"/>
              <a:gd name="connsiteX8" fmla="*/ 1792224 w 3200400"/>
              <a:gd name="connsiteY8" fmla="*/ 27432 h 27432"/>
              <a:gd name="connsiteX9" fmla="*/ 1152144 w 3200400"/>
              <a:gd name="connsiteY9" fmla="*/ 27432 h 27432"/>
              <a:gd name="connsiteX10" fmla="*/ 0 w 3200400"/>
              <a:gd name="connsiteY10" fmla="*/ 27432 h 27432"/>
              <a:gd name="connsiteX11" fmla="*/ 0 w 320040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400" h="27432" fill="none" extrusionOk="0">
                <a:moveTo>
                  <a:pt x="0" y="0"/>
                </a:moveTo>
                <a:cubicBezTo>
                  <a:pt x="176560" y="-17034"/>
                  <a:pt x="345323" y="-28956"/>
                  <a:pt x="608076" y="0"/>
                </a:cubicBezTo>
                <a:cubicBezTo>
                  <a:pt x="870829" y="28956"/>
                  <a:pt x="955637" y="-27357"/>
                  <a:pt x="1248156" y="0"/>
                </a:cubicBezTo>
                <a:cubicBezTo>
                  <a:pt x="1540675" y="27357"/>
                  <a:pt x="1624069" y="30558"/>
                  <a:pt x="1920240" y="0"/>
                </a:cubicBezTo>
                <a:cubicBezTo>
                  <a:pt x="2216411" y="-30558"/>
                  <a:pt x="2344585" y="12271"/>
                  <a:pt x="2592324" y="0"/>
                </a:cubicBezTo>
                <a:cubicBezTo>
                  <a:pt x="2840063" y="-12271"/>
                  <a:pt x="2987913" y="7129"/>
                  <a:pt x="3200400" y="0"/>
                </a:cubicBezTo>
                <a:cubicBezTo>
                  <a:pt x="3199234" y="7395"/>
                  <a:pt x="3200445" y="21864"/>
                  <a:pt x="3200400" y="27432"/>
                </a:cubicBezTo>
                <a:cubicBezTo>
                  <a:pt x="2991642" y="45977"/>
                  <a:pt x="2778729" y="1200"/>
                  <a:pt x="2496312" y="27432"/>
                </a:cubicBezTo>
                <a:cubicBezTo>
                  <a:pt x="2213895" y="53664"/>
                  <a:pt x="2080041" y="8460"/>
                  <a:pt x="1792224" y="27432"/>
                </a:cubicBezTo>
                <a:cubicBezTo>
                  <a:pt x="1504407" y="46404"/>
                  <a:pt x="1357364" y="6320"/>
                  <a:pt x="1152144" y="27432"/>
                </a:cubicBezTo>
                <a:cubicBezTo>
                  <a:pt x="946924" y="48544"/>
                  <a:pt x="515176" y="61411"/>
                  <a:pt x="0" y="27432"/>
                </a:cubicBezTo>
                <a:cubicBezTo>
                  <a:pt x="-503" y="20663"/>
                  <a:pt x="1168" y="5855"/>
                  <a:pt x="0" y="0"/>
                </a:cubicBezTo>
                <a:close/>
              </a:path>
              <a:path w="3200400" h="27432" stroke="0" extrusionOk="0">
                <a:moveTo>
                  <a:pt x="0" y="0"/>
                </a:moveTo>
                <a:cubicBezTo>
                  <a:pt x="273892" y="-2049"/>
                  <a:pt x="368520" y="4190"/>
                  <a:pt x="608076" y="0"/>
                </a:cubicBezTo>
                <a:cubicBezTo>
                  <a:pt x="847632" y="-4190"/>
                  <a:pt x="971999" y="7437"/>
                  <a:pt x="1152144" y="0"/>
                </a:cubicBezTo>
                <a:cubicBezTo>
                  <a:pt x="1332289" y="-7437"/>
                  <a:pt x="1665848" y="24107"/>
                  <a:pt x="1856232" y="0"/>
                </a:cubicBezTo>
                <a:cubicBezTo>
                  <a:pt x="2046616" y="-24107"/>
                  <a:pt x="2167965" y="18079"/>
                  <a:pt x="2464308" y="0"/>
                </a:cubicBezTo>
                <a:cubicBezTo>
                  <a:pt x="2760651" y="-18079"/>
                  <a:pt x="2877599" y="28161"/>
                  <a:pt x="3200400" y="0"/>
                </a:cubicBezTo>
                <a:cubicBezTo>
                  <a:pt x="3200593" y="12649"/>
                  <a:pt x="3199412" y="17989"/>
                  <a:pt x="3200400" y="27432"/>
                </a:cubicBezTo>
                <a:cubicBezTo>
                  <a:pt x="2978255" y="22115"/>
                  <a:pt x="2854979" y="18349"/>
                  <a:pt x="2560320" y="27432"/>
                </a:cubicBezTo>
                <a:cubicBezTo>
                  <a:pt x="2265661" y="36515"/>
                  <a:pt x="2043241" y="2929"/>
                  <a:pt x="1856232" y="27432"/>
                </a:cubicBezTo>
                <a:cubicBezTo>
                  <a:pt x="1669223" y="51935"/>
                  <a:pt x="1428863" y="5228"/>
                  <a:pt x="1312164" y="27432"/>
                </a:cubicBezTo>
                <a:cubicBezTo>
                  <a:pt x="1195465" y="49636"/>
                  <a:pt x="838125" y="31438"/>
                  <a:pt x="672084" y="27432"/>
                </a:cubicBezTo>
                <a:cubicBezTo>
                  <a:pt x="506043" y="23426"/>
                  <a:pt x="200317" y="-1243"/>
                  <a:pt x="0" y="27432"/>
                </a:cubicBezTo>
                <a:cubicBezTo>
                  <a:pt x="1300" y="19678"/>
                  <a:pt x="-86" y="12044"/>
                  <a:pt x="0" y="0"/>
                </a:cubicBezTo>
                <a:close/>
              </a:path>
            </a:pathLst>
          </a:custGeom>
          <a:solidFill>
            <a:srgbClr val="7BA8BE"/>
          </a:solidFill>
          <a:ln w="41275" cap="rnd">
            <a:solidFill>
              <a:srgbClr val="7BA8B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FE35A56-6125-41D5-8536-D28D44B02947}"/>
              </a:ext>
            </a:extLst>
          </p:cNvPr>
          <p:cNvSpPr txBox="1"/>
          <p:nvPr/>
        </p:nvSpPr>
        <p:spPr>
          <a:xfrm>
            <a:off x="8009220" y="577111"/>
            <a:ext cx="407930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a:ea typeface="+mn-lt"/>
                <a:cs typeface="+mn-lt"/>
              </a:rPr>
              <a:t>Understanding nano-particles </a:t>
            </a:r>
            <a:endParaRPr lang="en-US" dirty="0">
              <a:ea typeface="+mn-lt"/>
              <a:cs typeface="+mn-lt"/>
            </a:endParaRPr>
          </a:p>
          <a:p>
            <a:pPr marL="285750" indent="-285750">
              <a:buFont typeface="Wingdings"/>
              <a:buChar char="ü"/>
            </a:pPr>
            <a:endParaRPr lang="en-US" dirty="0"/>
          </a:p>
          <a:p>
            <a:pPr marL="285750" indent="-285750">
              <a:buFont typeface="Wingdings"/>
              <a:buChar char="ü"/>
            </a:pPr>
            <a:r>
              <a:rPr lang="en-US">
                <a:ea typeface="+mn-lt"/>
                <a:cs typeface="+mn-lt"/>
              </a:rPr>
              <a:t>The creation of new materials through molecular and atomic maps</a:t>
            </a:r>
            <a:endParaRPr lang="en-US" dirty="0">
              <a:ea typeface="+mn-lt"/>
              <a:cs typeface="+mn-lt"/>
            </a:endParaRPr>
          </a:p>
          <a:p>
            <a:pPr marL="285750" indent="-285750">
              <a:buFont typeface="Wingdings"/>
              <a:buChar char="ü"/>
            </a:pPr>
            <a:endParaRPr lang="en-US" dirty="0"/>
          </a:p>
          <a:p>
            <a:pPr marL="285750" indent="-285750">
              <a:buFont typeface="Wingdings"/>
              <a:buChar char="ü"/>
            </a:pPr>
            <a:r>
              <a:rPr lang="en-US">
                <a:ea typeface="+mn-lt"/>
                <a:cs typeface="+mn-lt"/>
              </a:rPr>
              <a:t>Molecular modelling to discover new drugs and medical research</a:t>
            </a:r>
            <a:endParaRPr lang="en-US" dirty="0">
              <a:ea typeface="+mn-lt"/>
              <a:cs typeface="+mn-lt"/>
            </a:endParaRPr>
          </a:p>
          <a:p>
            <a:pPr marL="285750" indent="-285750">
              <a:buFont typeface="Wingdings"/>
              <a:buChar char="ü"/>
            </a:pPr>
            <a:endParaRPr lang="en-US" dirty="0"/>
          </a:p>
          <a:p>
            <a:pPr marL="285750" indent="-285750">
              <a:buFont typeface="Wingdings"/>
              <a:buChar char="ü"/>
            </a:pPr>
            <a:r>
              <a:rPr lang="en-US">
                <a:ea typeface="+mn-lt"/>
                <a:cs typeface="+mn-lt"/>
              </a:rPr>
              <a:t>Understanding the deeper make-up of the human body </a:t>
            </a:r>
            <a:endParaRPr lang="en-US" dirty="0">
              <a:ea typeface="+mn-lt"/>
              <a:cs typeface="+mn-lt"/>
            </a:endParaRPr>
          </a:p>
          <a:p>
            <a:pPr marL="285750" indent="-285750">
              <a:buFont typeface="Wingdings"/>
              <a:buChar char="ü"/>
            </a:pPr>
            <a:endParaRPr lang="en-US" dirty="0"/>
          </a:p>
          <a:p>
            <a:pPr marL="285750" indent="-285750">
              <a:buFont typeface="Wingdings"/>
              <a:buChar char="ü"/>
            </a:pPr>
            <a:r>
              <a:rPr lang="en-US">
                <a:ea typeface="+mn-lt"/>
                <a:cs typeface="+mn-lt"/>
              </a:rPr>
              <a:t>Enhanced pattern recognition and classification </a:t>
            </a:r>
          </a:p>
          <a:p>
            <a:pPr marL="285750" indent="-285750">
              <a:buFont typeface="Wingdings"/>
              <a:buChar char="ü"/>
            </a:pPr>
            <a:endParaRPr lang="en-US" dirty="0"/>
          </a:p>
          <a:p>
            <a:pPr marL="285750" indent="-285750">
              <a:buFont typeface="Wingdings"/>
              <a:buChar char="ü"/>
            </a:pPr>
            <a:r>
              <a:rPr lang="en-US">
                <a:ea typeface="+mn-lt"/>
                <a:cs typeface="+mn-lt"/>
              </a:rPr>
              <a:t>Furthering space exploration</a:t>
            </a:r>
            <a:endParaRPr lang="en-US" dirty="0">
              <a:ea typeface="+mn-lt"/>
              <a:cs typeface="+mn-lt"/>
            </a:endParaRPr>
          </a:p>
          <a:p>
            <a:pPr marL="285750" indent="-285750">
              <a:buFont typeface="Wingdings"/>
              <a:buChar char="ü"/>
            </a:pPr>
            <a:endParaRPr lang="en-US" dirty="0"/>
          </a:p>
          <a:p>
            <a:pPr marL="285750" indent="-285750">
              <a:buFont typeface="Wingdings"/>
              <a:buChar char="ü"/>
            </a:pPr>
            <a:r>
              <a:rPr lang="en-US">
                <a:ea typeface="+mn-lt"/>
                <a:cs typeface="+mn-lt"/>
              </a:rPr>
              <a:t>Creating complete connected security through merging with IoT and block-chain</a:t>
            </a:r>
            <a:endParaRPr lang="en-US" dirty="0"/>
          </a:p>
        </p:txBody>
      </p:sp>
      <p:sp>
        <p:nvSpPr>
          <p:cNvPr id="3" name="Date Placeholder 2">
            <a:extLst>
              <a:ext uri="{FF2B5EF4-FFF2-40B4-BE49-F238E27FC236}">
                <a16:creationId xmlns:a16="http://schemas.microsoft.com/office/drawing/2014/main" id="{F97906F7-2214-425F-85D3-3850A83DA036}"/>
              </a:ext>
            </a:extLst>
          </p:cNvPr>
          <p:cNvSpPr>
            <a:spLocks noGrp="1"/>
          </p:cNvSpPr>
          <p:nvPr>
            <p:ph type="dt" sz="half" idx="10"/>
          </p:nvPr>
        </p:nvSpPr>
        <p:spPr/>
        <p:txBody>
          <a:bodyPr/>
          <a:lstStyle/>
          <a:p>
            <a:fld id="{8459D6E8-67A9-48B2-880D-BF5E762034C4}" type="datetime1">
              <a:rPr lang="en-US" smtClean="0"/>
              <a:t>6/7/2021</a:t>
            </a:fld>
            <a:endParaRPr lang="en-US"/>
          </a:p>
        </p:txBody>
      </p:sp>
      <p:sp>
        <p:nvSpPr>
          <p:cNvPr id="4" name="Slide Number Placeholder 3">
            <a:extLst>
              <a:ext uri="{FF2B5EF4-FFF2-40B4-BE49-F238E27FC236}">
                <a16:creationId xmlns:a16="http://schemas.microsoft.com/office/drawing/2014/main" id="{EC59CDA7-145B-4073-BD18-D1E7A03D568A}"/>
              </a:ext>
            </a:extLst>
          </p:cNvPr>
          <p:cNvSpPr>
            <a:spLocks noGrp="1"/>
          </p:cNvSpPr>
          <p:nvPr>
            <p:ph type="sldNum" sz="quarter" idx="12"/>
          </p:nvPr>
        </p:nvSpPr>
        <p:spPr/>
        <p:txBody>
          <a:bodyPr/>
          <a:lstStyle/>
          <a:p>
            <a:fld id="{A7CD31F4-64FA-4BA0-9498-67783267A8C8}" type="slidenum">
              <a:rPr lang="en-US" smtClean="0"/>
              <a:t>13</a:t>
            </a:fld>
            <a:endParaRPr lang="en-US"/>
          </a:p>
        </p:txBody>
      </p:sp>
    </p:spTree>
    <p:extLst>
      <p:ext uri="{BB962C8B-B14F-4D97-AF65-F5344CB8AC3E}">
        <p14:creationId xmlns:p14="http://schemas.microsoft.com/office/powerpoint/2010/main" val="3794944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3" descr="A close up of a flower&#10;&#10;Description automatically generated">
            <a:extLst>
              <a:ext uri="{FF2B5EF4-FFF2-40B4-BE49-F238E27FC236}">
                <a16:creationId xmlns:a16="http://schemas.microsoft.com/office/drawing/2014/main" id="{D7675E3C-BB81-4D2D-ADDF-0EF52C7AE880}"/>
              </a:ext>
            </a:extLst>
          </p:cNvPr>
          <p:cNvPicPr>
            <a:picLocks noChangeAspect="1"/>
          </p:cNvPicPr>
          <p:nvPr/>
        </p:nvPicPr>
        <p:blipFill rotWithShape="1">
          <a:blip r:embed="rId2"/>
          <a:srcRect t="9292" b="7987"/>
          <a:stretch/>
        </p:blipFill>
        <p:spPr>
          <a:xfrm>
            <a:off x="3" y="-22"/>
            <a:ext cx="12191997" cy="6858022"/>
          </a:xfrm>
          <a:prstGeom prst="rect">
            <a:avLst/>
          </a:prstGeom>
        </p:spPr>
      </p:pic>
      <p:sp>
        <p:nvSpPr>
          <p:cNvPr id="27" name="Rectangle 26">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9DD676-15E6-4994-8D52-FD23AC0C7792}"/>
              </a:ext>
            </a:extLst>
          </p:cNvPr>
          <p:cNvSpPr txBox="1"/>
          <p:nvPr/>
        </p:nvSpPr>
        <p:spPr>
          <a:xfrm>
            <a:off x="6096006" y="643467"/>
            <a:ext cx="5452529" cy="3569242"/>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r">
              <a:spcBef>
                <a:spcPct val="0"/>
              </a:spcBef>
              <a:spcAft>
                <a:spcPts val="600"/>
              </a:spcAft>
            </a:pPr>
            <a:r>
              <a:rPr lang="en-US" sz="6600">
                <a:solidFill>
                  <a:schemeClr val="bg1"/>
                </a:solidFill>
                <a:latin typeface="+mj-lt"/>
                <a:ea typeface="+mj-ea"/>
                <a:cs typeface="+mj-cs"/>
              </a:rPr>
              <a:t>Advantages of QML</a:t>
            </a:r>
          </a:p>
        </p:txBody>
      </p:sp>
      <p:sp>
        <p:nvSpPr>
          <p:cNvPr id="4" name="TextBox 3">
            <a:extLst>
              <a:ext uri="{FF2B5EF4-FFF2-40B4-BE49-F238E27FC236}">
                <a16:creationId xmlns:a16="http://schemas.microsoft.com/office/drawing/2014/main" id="{0A7CD175-5BB8-4DA9-83CA-9A9C24AC9E01}"/>
              </a:ext>
            </a:extLst>
          </p:cNvPr>
          <p:cNvSpPr txBox="1"/>
          <p:nvPr/>
        </p:nvSpPr>
        <p:spPr>
          <a:xfrm>
            <a:off x="5347439" y="1620947"/>
            <a:ext cx="6657582"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600"/>
              </a:spcAft>
              <a:buFont typeface="Wingdings"/>
              <a:buChar char="Ø"/>
            </a:pPr>
            <a:r>
              <a:rPr lang="en-US">
                <a:ea typeface="+mn-lt"/>
                <a:cs typeface="+mn-lt"/>
              </a:rPr>
              <a:t>Quantum machine learning can speed up the training time.</a:t>
            </a:r>
            <a:endParaRPr lang="en-US" dirty="0">
              <a:ea typeface="+mn-lt"/>
              <a:cs typeface="+mn-lt"/>
            </a:endParaRPr>
          </a:p>
          <a:p>
            <a:pPr marL="285750" indent="-285750">
              <a:spcAft>
                <a:spcPts val="600"/>
              </a:spcAft>
              <a:buFont typeface="Wingdings"/>
              <a:buChar char="Ø"/>
            </a:pPr>
            <a:endParaRPr lang="en-US" dirty="0"/>
          </a:p>
          <a:p>
            <a:pPr marL="285750" indent="-285750">
              <a:spcAft>
                <a:spcPts val="600"/>
              </a:spcAft>
              <a:buFont typeface="Wingdings"/>
              <a:buChar char="Ø"/>
            </a:pPr>
            <a:r>
              <a:rPr lang="en-US">
                <a:ea typeface="+mn-lt"/>
                <a:cs typeface="+mn-lt"/>
              </a:rPr>
              <a:t>Quantum machine learning can use quantum tunnelling to get the true object instead of gradient descent.</a:t>
            </a:r>
            <a:endParaRPr lang="en-US" dirty="0">
              <a:ea typeface="+mn-lt"/>
              <a:cs typeface="+mn-lt"/>
            </a:endParaRPr>
          </a:p>
          <a:p>
            <a:pPr marL="285750" indent="-285750">
              <a:spcAft>
                <a:spcPts val="600"/>
              </a:spcAft>
              <a:buFont typeface="Wingdings"/>
              <a:buChar char="Ø"/>
            </a:pPr>
            <a:endParaRPr lang="en-US" dirty="0"/>
          </a:p>
          <a:p>
            <a:pPr marL="285750" indent="-285750">
              <a:spcAft>
                <a:spcPts val="600"/>
              </a:spcAft>
              <a:buFont typeface="Wingdings"/>
              <a:buChar char="Ø"/>
            </a:pPr>
            <a:r>
              <a:rPr lang="en-US">
                <a:ea typeface="+mn-lt"/>
                <a:cs typeface="+mn-lt"/>
              </a:rPr>
              <a:t>Quantum machine learning can represent more complex network topology.</a:t>
            </a:r>
          </a:p>
          <a:p>
            <a:pPr marL="285750" indent="-285750">
              <a:spcAft>
                <a:spcPts val="600"/>
              </a:spcAft>
              <a:buFont typeface="Wingdings"/>
              <a:buChar char="Ø"/>
            </a:pPr>
            <a:endParaRPr lang="en-US" dirty="0"/>
          </a:p>
          <a:p>
            <a:pPr marL="285750" indent="-285750">
              <a:spcAft>
                <a:spcPts val="600"/>
              </a:spcAft>
              <a:buFont typeface="Wingdings"/>
              <a:buChar char="Ø"/>
            </a:pPr>
            <a:r>
              <a:rPr lang="en-US">
                <a:ea typeface="+mn-lt"/>
                <a:cs typeface="+mn-lt"/>
              </a:rPr>
              <a:t>We know that if the data have higher dimensions then the classical computers are unable to do such a complex computation. Quantum computers can easily perform such complex tasks with small time. It is generally happen in the support vector machine algorithms.</a:t>
            </a:r>
            <a:endParaRPr lang="en-US" dirty="0">
              <a:ea typeface="+mn-lt"/>
              <a:cs typeface="+mn-lt"/>
            </a:endParaRPr>
          </a:p>
          <a:p>
            <a:pPr marL="285750" indent="-285750">
              <a:spcAft>
                <a:spcPts val="600"/>
              </a:spcAft>
              <a:buFont typeface="Wingdings"/>
              <a:buChar char="Ø"/>
            </a:pPr>
            <a:endParaRPr lang="en-US" dirty="0"/>
          </a:p>
          <a:p>
            <a:pPr marL="285750" indent="-285750">
              <a:spcAft>
                <a:spcPts val="600"/>
              </a:spcAft>
              <a:buFont typeface="Wingdings"/>
              <a:buChar char="Ø"/>
            </a:pPr>
            <a:r>
              <a:rPr lang="en-US">
                <a:ea typeface="+mn-lt"/>
                <a:cs typeface="+mn-lt"/>
              </a:rPr>
              <a:t>Every day, we produce 2.5 exabytes of data. That number is equivalent to the content on 5 million laptops. Quantum computers will make it possible to process the amount of data we’re generating in the age of big data.</a:t>
            </a:r>
          </a:p>
          <a:p>
            <a:pPr marL="285750" indent="-285750">
              <a:spcAft>
                <a:spcPts val="600"/>
              </a:spcAft>
              <a:buFont typeface="Wingdings"/>
              <a:buChar char="Ø"/>
            </a:pPr>
            <a:endParaRPr lang="en-US" dirty="0"/>
          </a:p>
          <a:p>
            <a:pPr marL="285750" indent="-285750">
              <a:spcAft>
                <a:spcPts val="600"/>
              </a:spcAft>
              <a:buFont typeface="Wingdings"/>
              <a:buChar char="Ø"/>
            </a:pPr>
            <a:r>
              <a:rPr lang="en-US">
                <a:ea typeface="+mn-lt"/>
                <a:cs typeface="+mn-lt"/>
              </a:rPr>
              <a:t>Superposition is the term used to describe the quantum state where particles can exist in multiple states at the same time, and which allows quantum computers to look at many different variables at the same time.</a:t>
            </a:r>
            <a:endParaRPr lang="en-US" dirty="0"/>
          </a:p>
        </p:txBody>
      </p:sp>
      <p:sp>
        <p:nvSpPr>
          <p:cNvPr id="5" name="Date Placeholder 4">
            <a:extLst>
              <a:ext uri="{FF2B5EF4-FFF2-40B4-BE49-F238E27FC236}">
                <a16:creationId xmlns:a16="http://schemas.microsoft.com/office/drawing/2014/main" id="{DB685334-C3A7-4A68-8C52-1287287BB966}"/>
              </a:ext>
            </a:extLst>
          </p:cNvPr>
          <p:cNvSpPr>
            <a:spLocks noGrp="1"/>
          </p:cNvSpPr>
          <p:nvPr>
            <p:ph type="dt" sz="half" idx="10"/>
          </p:nvPr>
        </p:nvSpPr>
        <p:spPr/>
        <p:txBody>
          <a:bodyPr/>
          <a:lstStyle/>
          <a:p>
            <a:fld id="{748832E1-D493-4C11-8680-0DA85FB3B30F}" type="datetime1">
              <a:rPr lang="en-US" smtClean="0"/>
              <a:t>6/7/2021</a:t>
            </a:fld>
            <a:endParaRPr lang="en-US"/>
          </a:p>
        </p:txBody>
      </p:sp>
      <p:sp>
        <p:nvSpPr>
          <p:cNvPr id="6" name="Slide Number Placeholder 5">
            <a:extLst>
              <a:ext uri="{FF2B5EF4-FFF2-40B4-BE49-F238E27FC236}">
                <a16:creationId xmlns:a16="http://schemas.microsoft.com/office/drawing/2014/main" id="{05338276-9088-44B9-9CC5-CFB1B58C6ECF}"/>
              </a:ext>
            </a:extLst>
          </p:cNvPr>
          <p:cNvSpPr>
            <a:spLocks noGrp="1"/>
          </p:cNvSpPr>
          <p:nvPr>
            <p:ph type="sldNum" sz="quarter" idx="12"/>
          </p:nvPr>
        </p:nvSpPr>
        <p:spPr/>
        <p:txBody>
          <a:bodyPr/>
          <a:lstStyle/>
          <a:p>
            <a:fld id="{A7CD31F4-64FA-4BA0-9498-67783267A8C8}" type="slidenum">
              <a:rPr lang="en-US" smtClean="0"/>
              <a:t>14</a:t>
            </a:fld>
            <a:endParaRPr lang="en-US"/>
          </a:p>
        </p:txBody>
      </p:sp>
    </p:spTree>
    <p:extLst>
      <p:ext uri="{BB962C8B-B14F-4D97-AF65-F5344CB8AC3E}">
        <p14:creationId xmlns:p14="http://schemas.microsoft.com/office/powerpoint/2010/main" val="3848917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9">
            <a:extLst>
              <a:ext uri="{FF2B5EF4-FFF2-40B4-BE49-F238E27FC236}">
                <a16:creationId xmlns:a16="http://schemas.microsoft.com/office/drawing/2014/main" id="{F6375C73-EB3C-45C0-A30D-E4C719F84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snow, skiing, outdoor, person&#10;&#10;Description automatically generated">
            <a:extLst>
              <a:ext uri="{FF2B5EF4-FFF2-40B4-BE49-F238E27FC236}">
                <a16:creationId xmlns:a16="http://schemas.microsoft.com/office/drawing/2014/main" id="{DA27D0C3-BF49-4A17-A97F-5FDE7E1F573E}"/>
              </a:ext>
            </a:extLst>
          </p:cNvPr>
          <p:cNvPicPr>
            <a:picLocks noChangeAspect="1"/>
          </p:cNvPicPr>
          <p:nvPr/>
        </p:nvPicPr>
        <p:blipFill rotWithShape="1">
          <a:blip r:embed="rId2">
            <a:alphaModFix amt="90000"/>
          </a:blip>
          <a:srcRect t="6090" b="9640"/>
          <a:stretch/>
        </p:blipFill>
        <p:spPr>
          <a:xfrm>
            <a:off x="20" y="1"/>
            <a:ext cx="12191981" cy="6857999"/>
          </a:xfrm>
          <a:prstGeom prst="rect">
            <a:avLst/>
          </a:prstGeom>
        </p:spPr>
      </p:pic>
      <p:sp>
        <p:nvSpPr>
          <p:cNvPr id="7" name="Freeform: Shape 11">
            <a:extLst>
              <a:ext uri="{FF2B5EF4-FFF2-40B4-BE49-F238E27FC236}">
                <a16:creationId xmlns:a16="http://schemas.microsoft.com/office/drawing/2014/main" id="{C9BD4167-80BB-41C6-8923-8BB7C287B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307" y="1823454"/>
            <a:ext cx="5531319"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7BA8BE"/>
          </a:solidFill>
          <a:ln w="12700" cap="flat">
            <a:noFill/>
            <a:prstDash val="solid"/>
            <a:miter/>
          </a:ln>
        </p:spPr>
        <p:txBody>
          <a:bodyPr rtlCol="0" anchor="ctr"/>
          <a:lstStyle/>
          <a:p>
            <a:endParaRPr lang="en-US"/>
          </a:p>
        </p:txBody>
      </p:sp>
      <p:sp>
        <p:nvSpPr>
          <p:cNvPr id="2" name="TextBox 1">
            <a:extLst>
              <a:ext uri="{FF2B5EF4-FFF2-40B4-BE49-F238E27FC236}">
                <a16:creationId xmlns:a16="http://schemas.microsoft.com/office/drawing/2014/main" id="{DC18669F-6145-45DE-9F7A-7BC74DB39CC9}"/>
              </a:ext>
            </a:extLst>
          </p:cNvPr>
          <p:cNvSpPr txBox="1"/>
          <p:nvPr/>
        </p:nvSpPr>
        <p:spPr>
          <a:xfrm>
            <a:off x="1490472" y="2825496"/>
            <a:ext cx="3767328" cy="1517904"/>
          </a:xfr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200">
                <a:solidFill>
                  <a:srgbClr val="FBF9F6"/>
                </a:solidFill>
                <a:latin typeface="+mj-lt"/>
                <a:ea typeface="+mj-ea"/>
                <a:cs typeface="+mj-cs"/>
              </a:rPr>
              <a:t>Disadvantages of QML</a:t>
            </a:r>
          </a:p>
        </p:txBody>
      </p:sp>
      <p:sp>
        <p:nvSpPr>
          <p:cNvPr id="4" name="TextBox 3">
            <a:extLst>
              <a:ext uri="{FF2B5EF4-FFF2-40B4-BE49-F238E27FC236}">
                <a16:creationId xmlns:a16="http://schemas.microsoft.com/office/drawing/2014/main" id="{85DD6E1A-FAAD-42C7-991C-17AB6A2A006F}"/>
              </a:ext>
            </a:extLst>
          </p:cNvPr>
          <p:cNvSpPr txBox="1"/>
          <p:nvPr/>
        </p:nvSpPr>
        <p:spPr>
          <a:xfrm>
            <a:off x="6286892" y="1005083"/>
            <a:ext cx="583295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ea typeface="+mn-lt"/>
                <a:cs typeface="+mn-lt"/>
              </a:rPr>
              <a:t>Quantum computer will change the landscape of data security. Even though quantum computers would be able to crack many of today’s encryption techniques, predictions are that they would create hack-proof replacements.</a:t>
            </a:r>
          </a:p>
          <a:p>
            <a:pPr marL="285750" indent="-285750">
              <a:buFont typeface="Wingdings"/>
              <a:buChar char="Ø"/>
            </a:pPr>
            <a:endParaRPr lang="en-US" dirty="0"/>
          </a:p>
          <a:p>
            <a:pPr marL="285750" indent="-285750">
              <a:buFont typeface="Wingdings"/>
              <a:buChar char="Ø"/>
            </a:pPr>
            <a:r>
              <a:rPr lang="en-US">
                <a:ea typeface="+mn-lt"/>
                <a:cs typeface="+mn-lt"/>
              </a:rPr>
              <a:t>In order to keep quantum computer stable, they need to be cold. I has -460 Fahrenheit. </a:t>
            </a:r>
          </a:p>
          <a:p>
            <a:pPr marL="285750" indent="-285750">
              <a:buFont typeface="Wingdings"/>
              <a:buChar char="Ø"/>
            </a:pPr>
            <a:endParaRPr lang="en-US" dirty="0"/>
          </a:p>
          <a:p>
            <a:pPr marL="285750" indent="-285750">
              <a:buFont typeface="Wingdings"/>
              <a:buChar char="Ø"/>
            </a:pPr>
            <a:r>
              <a:rPr lang="en-US">
                <a:ea typeface="+mn-lt"/>
                <a:cs typeface="+mn-lt"/>
              </a:rPr>
              <a:t>Classical computers are better at some tasks than quantum computers (email, spreadsheets and desktop publishing to name a few). The intent of quantum computers is to be a different tool to solve different problems, not to replace classical computers.</a:t>
            </a:r>
            <a:endParaRPr lang="en-US" dirty="0">
              <a:ea typeface="+mn-lt"/>
              <a:cs typeface="+mn-lt"/>
            </a:endParaRPr>
          </a:p>
          <a:p>
            <a:pPr marL="285750" indent="-285750">
              <a:buFont typeface="Wingdings"/>
              <a:buChar char="Ø"/>
            </a:pPr>
            <a:endParaRPr lang="en-US" dirty="0">
              <a:ea typeface="+mn-lt"/>
              <a:cs typeface="+mn-lt"/>
            </a:endParaRPr>
          </a:p>
          <a:p>
            <a:pPr marL="285750" indent="-285750">
              <a:buFont typeface="Wingdings"/>
              <a:buChar char="Ø"/>
            </a:pPr>
            <a:r>
              <a:rPr lang="en-US">
                <a:ea typeface="+mn-lt"/>
                <a:cs typeface="+mn-lt"/>
              </a:rPr>
              <a:t>. Quantum computers are very fragile. Any kind of vibration impacts the atoms and causes de-coherence.</a:t>
            </a:r>
            <a:endParaRPr lang="en-US" dirty="0">
              <a:ea typeface="+mn-lt"/>
              <a:cs typeface="+mn-lt"/>
            </a:endParaRPr>
          </a:p>
        </p:txBody>
      </p:sp>
      <p:sp>
        <p:nvSpPr>
          <p:cNvPr id="8" name="Date Placeholder 7">
            <a:extLst>
              <a:ext uri="{FF2B5EF4-FFF2-40B4-BE49-F238E27FC236}">
                <a16:creationId xmlns:a16="http://schemas.microsoft.com/office/drawing/2014/main" id="{386EDCED-BA64-46A9-92A5-4B387FE6B913}"/>
              </a:ext>
            </a:extLst>
          </p:cNvPr>
          <p:cNvSpPr>
            <a:spLocks noGrp="1"/>
          </p:cNvSpPr>
          <p:nvPr>
            <p:ph type="dt" sz="half" idx="10"/>
          </p:nvPr>
        </p:nvSpPr>
        <p:spPr/>
        <p:txBody>
          <a:bodyPr/>
          <a:lstStyle/>
          <a:p>
            <a:fld id="{3A464CD8-F956-429C-B737-734BE7CD93E5}" type="datetime1">
              <a:rPr lang="en-US" smtClean="0"/>
              <a:t>6/7/2021</a:t>
            </a:fld>
            <a:endParaRPr lang="en-US"/>
          </a:p>
        </p:txBody>
      </p:sp>
      <p:sp>
        <p:nvSpPr>
          <p:cNvPr id="9" name="Slide Number Placeholder 8">
            <a:extLst>
              <a:ext uri="{FF2B5EF4-FFF2-40B4-BE49-F238E27FC236}">
                <a16:creationId xmlns:a16="http://schemas.microsoft.com/office/drawing/2014/main" id="{9AD9FBC2-937F-4BE0-942C-5E1F8C8A918F}"/>
              </a:ext>
            </a:extLst>
          </p:cNvPr>
          <p:cNvSpPr>
            <a:spLocks noGrp="1"/>
          </p:cNvSpPr>
          <p:nvPr>
            <p:ph type="sldNum" sz="quarter" idx="12"/>
          </p:nvPr>
        </p:nvSpPr>
        <p:spPr/>
        <p:txBody>
          <a:bodyPr/>
          <a:lstStyle/>
          <a:p>
            <a:fld id="{A7CD31F4-64FA-4BA0-9498-67783267A8C8}" type="slidenum">
              <a:rPr lang="en-US" smtClean="0"/>
              <a:t>15</a:t>
            </a:fld>
            <a:endParaRPr lang="en-US"/>
          </a:p>
        </p:txBody>
      </p:sp>
    </p:spTree>
    <p:extLst>
      <p:ext uri="{BB962C8B-B14F-4D97-AF65-F5344CB8AC3E}">
        <p14:creationId xmlns:p14="http://schemas.microsoft.com/office/powerpoint/2010/main" val="1555805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7A80C-2F0F-4854-834C-75C692F01F8D}"/>
              </a:ext>
            </a:extLst>
          </p:cNvPr>
          <p:cNvSpPr>
            <a:spLocks noGrp="1"/>
          </p:cNvSpPr>
          <p:nvPr>
            <p:ph type="title"/>
          </p:nvPr>
        </p:nvSpPr>
        <p:spPr>
          <a:xfrm>
            <a:off x="5297762" y="329184"/>
            <a:ext cx="6251110" cy="1783080"/>
          </a:xfrm>
        </p:spPr>
        <p:txBody>
          <a:bodyPr anchor="b">
            <a:normAutofit/>
          </a:bodyPr>
          <a:lstStyle/>
          <a:p>
            <a:r>
              <a:rPr lang="en-US" sz="7200"/>
              <a:t>Conclusion</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7BA8BE"/>
          </a:solidFill>
          <a:ln w="38100" cap="rnd">
            <a:solidFill>
              <a:srgbClr val="7BA8B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E0582EA-D816-4880-AE3D-5BDD2B2E6F7F}"/>
              </a:ext>
            </a:extLst>
          </p:cNvPr>
          <p:cNvSpPr>
            <a:spLocks noGrp="1"/>
          </p:cNvSpPr>
          <p:nvPr>
            <p:ph idx="1"/>
          </p:nvPr>
        </p:nvSpPr>
        <p:spPr>
          <a:xfrm>
            <a:off x="5297762" y="2706624"/>
            <a:ext cx="6251110" cy="3483864"/>
          </a:xfrm>
        </p:spPr>
        <p:txBody>
          <a:bodyPr vert="horz" lIns="91440" tIns="45720" rIns="91440" bIns="45720" rtlCol="0" anchor="t">
            <a:normAutofit fontScale="70000" lnSpcReduction="20000"/>
          </a:bodyPr>
          <a:lstStyle/>
          <a:p>
            <a:pPr>
              <a:buFont typeface="Wingdings" panose="020B0604020202020204" pitchFamily="34" charset="0"/>
              <a:buChar char="ü"/>
            </a:pPr>
            <a:r>
              <a:rPr lang="en-US" dirty="0"/>
              <a:t> </a:t>
            </a:r>
            <a:r>
              <a:rPr lang="en-US" dirty="0">
                <a:ea typeface="+mn-lt"/>
                <a:cs typeface="+mn-lt"/>
              </a:rPr>
              <a:t>Today’s world is depend on data. The new data is created every day, and the size of the data is increases day by day. So, to handle and processing this huge data, the classical computer takes too much time. Some classical computers are not able to do computation this high dimensional data. Luckily, we have quantum computers which can handle this high dimensional data. It is more faster than the classical computers. Quantum computer can compute high dimensional data in very small time.</a:t>
            </a:r>
          </a:p>
          <a:p>
            <a:pPr>
              <a:buFont typeface="Wingdings" panose="020B0604020202020204" pitchFamily="34" charset="0"/>
              <a:buChar char="ü"/>
            </a:pPr>
            <a:endParaRPr lang="en-US" dirty="0">
              <a:ea typeface="+mn-lt"/>
              <a:cs typeface="+mn-lt"/>
            </a:endParaRPr>
          </a:p>
          <a:p>
            <a:pPr>
              <a:buFont typeface="Wingdings" panose="020B0604020202020204" pitchFamily="34" charset="0"/>
              <a:buChar char="ü"/>
            </a:pPr>
            <a:r>
              <a:rPr lang="en-US" dirty="0">
                <a:ea typeface="+mn-lt"/>
                <a:cs typeface="+mn-lt"/>
              </a:rPr>
              <a:t> Support vector machine is similar to the what happen inside the quantum computer. Quantum machine learning have some best features like superposition. It will store more than one values at a time. So the processing time reduces and the complex tasks also complete within very small time.</a:t>
            </a:r>
          </a:p>
        </p:txBody>
      </p:sp>
      <p:pic>
        <p:nvPicPr>
          <p:cNvPr id="4" name="Picture 4" descr="A plastic bottle on a table&#10;&#10;Description automatically generated">
            <a:extLst>
              <a:ext uri="{FF2B5EF4-FFF2-40B4-BE49-F238E27FC236}">
                <a16:creationId xmlns:a16="http://schemas.microsoft.com/office/drawing/2014/main" id="{39A25524-9F14-4037-8CA7-7926FB4830F5}"/>
              </a:ext>
            </a:extLst>
          </p:cNvPr>
          <p:cNvPicPr>
            <a:picLocks noChangeAspect="1"/>
          </p:cNvPicPr>
          <p:nvPr/>
        </p:nvPicPr>
        <p:blipFill rotWithShape="1">
          <a:blip r:embed="rId2"/>
          <a:srcRect l="535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Date Placeholder 2">
            <a:extLst>
              <a:ext uri="{FF2B5EF4-FFF2-40B4-BE49-F238E27FC236}">
                <a16:creationId xmlns:a16="http://schemas.microsoft.com/office/drawing/2014/main" id="{3268D38F-B0CF-4C37-8B15-0E76E7D91CEC}"/>
              </a:ext>
            </a:extLst>
          </p:cNvPr>
          <p:cNvSpPr>
            <a:spLocks noGrp="1"/>
          </p:cNvSpPr>
          <p:nvPr>
            <p:ph type="dt" sz="half" idx="10"/>
          </p:nvPr>
        </p:nvSpPr>
        <p:spPr/>
        <p:txBody>
          <a:bodyPr/>
          <a:lstStyle/>
          <a:p>
            <a:fld id="{DDBF88C4-37FD-453F-BA46-9424478E7E03}" type="datetime1">
              <a:rPr lang="en-US" smtClean="0"/>
              <a:t>6/7/2021</a:t>
            </a:fld>
            <a:endParaRPr lang="en-US"/>
          </a:p>
        </p:txBody>
      </p:sp>
      <p:sp>
        <p:nvSpPr>
          <p:cNvPr id="5" name="Slide Number Placeholder 4">
            <a:extLst>
              <a:ext uri="{FF2B5EF4-FFF2-40B4-BE49-F238E27FC236}">
                <a16:creationId xmlns:a16="http://schemas.microsoft.com/office/drawing/2014/main" id="{1D134D94-1DE9-45C7-B121-98AFFD7C7E69}"/>
              </a:ext>
            </a:extLst>
          </p:cNvPr>
          <p:cNvSpPr>
            <a:spLocks noGrp="1"/>
          </p:cNvSpPr>
          <p:nvPr>
            <p:ph type="sldNum" sz="quarter" idx="12"/>
          </p:nvPr>
        </p:nvSpPr>
        <p:spPr/>
        <p:txBody>
          <a:bodyPr/>
          <a:lstStyle/>
          <a:p>
            <a:fld id="{A7CD31F4-64FA-4BA0-9498-67783267A8C8}" type="slidenum">
              <a:rPr lang="en-US" smtClean="0"/>
              <a:t>16</a:t>
            </a:fld>
            <a:endParaRPr lang="en-US"/>
          </a:p>
        </p:txBody>
      </p:sp>
    </p:spTree>
    <p:extLst>
      <p:ext uri="{BB962C8B-B14F-4D97-AF65-F5344CB8AC3E}">
        <p14:creationId xmlns:p14="http://schemas.microsoft.com/office/powerpoint/2010/main" val="366520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10;&#10;Description automatically generated">
            <a:extLst>
              <a:ext uri="{FF2B5EF4-FFF2-40B4-BE49-F238E27FC236}">
                <a16:creationId xmlns:a16="http://schemas.microsoft.com/office/drawing/2014/main" id="{93F4F3B7-B319-44AA-A2ED-9207E2ABBB25}"/>
              </a:ext>
            </a:extLst>
          </p:cNvPr>
          <p:cNvPicPr>
            <a:picLocks noChangeAspect="1"/>
          </p:cNvPicPr>
          <p:nvPr/>
        </p:nvPicPr>
        <p:blipFill rotWithShape="1">
          <a:blip r:embed="rId2"/>
          <a:srcRect t="9199" r="1" b="8035"/>
          <a:stretch/>
        </p:blipFill>
        <p:spPr>
          <a:xfrm>
            <a:off x="-268569" y="-99468"/>
            <a:ext cx="12557764" cy="7170830"/>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3" name="Date Placeholder 2">
            <a:extLst>
              <a:ext uri="{FF2B5EF4-FFF2-40B4-BE49-F238E27FC236}">
                <a16:creationId xmlns:a16="http://schemas.microsoft.com/office/drawing/2014/main" id="{576E5294-6A2B-4EE8-B788-8A1B2855B4E6}"/>
              </a:ext>
            </a:extLst>
          </p:cNvPr>
          <p:cNvSpPr>
            <a:spLocks noGrp="1"/>
          </p:cNvSpPr>
          <p:nvPr>
            <p:ph type="dt" sz="half" idx="10"/>
          </p:nvPr>
        </p:nvSpPr>
        <p:spPr/>
        <p:txBody>
          <a:bodyPr/>
          <a:lstStyle/>
          <a:p>
            <a:fld id="{8D88AEEF-FC36-47C0-B96F-811A0A31EF07}" type="datetime1">
              <a:rPr lang="en-US" smtClean="0"/>
              <a:t>6/7/2021</a:t>
            </a:fld>
            <a:endParaRPr lang="en-US"/>
          </a:p>
        </p:txBody>
      </p:sp>
      <p:sp>
        <p:nvSpPr>
          <p:cNvPr id="4" name="Slide Number Placeholder 3">
            <a:extLst>
              <a:ext uri="{FF2B5EF4-FFF2-40B4-BE49-F238E27FC236}">
                <a16:creationId xmlns:a16="http://schemas.microsoft.com/office/drawing/2014/main" id="{A5B22AFC-A501-41CD-BAE9-DAA99C5FC8F4}"/>
              </a:ext>
            </a:extLst>
          </p:cNvPr>
          <p:cNvSpPr>
            <a:spLocks noGrp="1"/>
          </p:cNvSpPr>
          <p:nvPr>
            <p:ph type="sldNum" sz="quarter" idx="12"/>
          </p:nvPr>
        </p:nvSpPr>
        <p:spPr/>
        <p:txBody>
          <a:bodyPr/>
          <a:lstStyle/>
          <a:p>
            <a:fld id="{A7CD31F4-64FA-4BA0-9498-67783267A8C8}" type="slidenum">
              <a:rPr lang="en-US" smtClean="0"/>
              <a:t>17</a:t>
            </a:fld>
            <a:endParaRPr lang="en-US"/>
          </a:p>
        </p:txBody>
      </p:sp>
    </p:spTree>
    <p:extLst>
      <p:ext uri="{BB962C8B-B14F-4D97-AF65-F5344CB8AC3E}">
        <p14:creationId xmlns:p14="http://schemas.microsoft.com/office/powerpoint/2010/main" val="3109814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B90D4682-D6F1-40D2-97B7-27E1B9C9CAF5}"/>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3182" r="-1" b="9247"/>
          <a:stretch/>
        </p:blipFill>
        <p:spPr>
          <a:xfrm>
            <a:off x="20" y="10"/>
            <a:ext cx="12188930" cy="6857990"/>
          </a:xfrm>
          <a:prstGeom prst="rect">
            <a:avLst/>
          </a:prstGeom>
        </p:spPr>
      </p:pic>
      <p:sp>
        <p:nvSpPr>
          <p:cNvPr id="2" name="Title 1">
            <a:extLst>
              <a:ext uri="{FF2B5EF4-FFF2-40B4-BE49-F238E27FC236}">
                <a16:creationId xmlns:a16="http://schemas.microsoft.com/office/drawing/2014/main" id="{E3D7CE4A-B9C1-42F7-B8D8-A68CCE666EBC}"/>
              </a:ext>
            </a:extLst>
          </p:cNvPr>
          <p:cNvSpPr>
            <a:spLocks noGrp="1"/>
          </p:cNvSpPr>
          <p:nvPr>
            <p:ph type="ctrTitle"/>
          </p:nvPr>
        </p:nvSpPr>
        <p:spPr>
          <a:xfrm>
            <a:off x="95250" y="1074738"/>
            <a:ext cx="12001500" cy="2472690"/>
          </a:xfrm>
        </p:spPr>
        <p:txBody>
          <a:bodyPr>
            <a:normAutofit fontScale="90000"/>
          </a:bodyPr>
          <a:lstStyle/>
          <a:p>
            <a:pPr algn="ctr"/>
            <a:r>
              <a:rPr lang="en-US" sz="10800"/>
              <a:t>Mr. Omkar S. Raut</a:t>
            </a:r>
            <a:br>
              <a:rPr lang="en-US" sz="10800"/>
            </a:br>
            <a:r>
              <a:rPr lang="en-US" sz="1800"/>
              <a:t>(10303320181124510008)</a:t>
            </a:r>
            <a:br>
              <a:rPr lang="en-US" sz="10800"/>
            </a:br>
            <a:r>
              <a:rPr lang="en-US" sz="1800"/>
              <a:t>B. Tech Computer Engineering</a:t>
            </a:r>
            <a:br>
              <a:rPr lang="en-US" sz="1800"/>
            </a:br>
            <a:br>
              <a:rPr lang="en-US" sz="1800"/>
            </a:br>
            <a:r>
              <a:rPr lang="en-US" sz="1800"/>
              <a:t>under the guidance of</a:t>
            </a:r>
          </a:p>
        </p:txBody>
      </p:sp>
      <p:sp>
        <p:nvSpPr>
          <p:cNvPr id="3" name="Subtitle 2">
            <a:extLst>
              <a:ext uri="{FF2B5EF4-FFF2-40B4-BE49-F238E27FC236}">
                <a16:creationId xmlns:a16="http://schemas.microsoft.com/office/drawing/2014/main" id="{DB52A64C-4F06-4085-8D7A-922A4DED3212}"/>
              </a:ext>
            </a:extLst>
          </p:cNvPr>
          <p:cNvSpPr>
            <a:spLocks noGrp="1"/>
          </p:cNvSpPr>
          <p:nvPr>
            <p:ph type="subTitle" idx="1"/>
          </p:nvPr>
        </p:nvSpPr>
        <p:spPr>
          <a:xfrm>
            <a:off x="1527048" y="4599432"/>
            <a:ext cx="9144000" cy="850392"/>
          </a:xfrm>
        </p:spPr>
        <p:txBody>
          <a:bodyPr vert="horz" lIns="91440" tIns="45720" rIns="91440" bIns="45720" rtlCol="0" anchor="t">
            <a:noAutofit/>
          </a:bodyPr>
          <a:lstStyle/>
          <a:p>
            <a:pPr algn="ctr"/>
            <a:r>
              <a:rPr lang="en-US" sz="7200" dirty="0">
                <a:latin typeface="The Serif Hand Black"/>
              </a:rPr>
              <a:t>Dr. Arvind W. Kiwelekar</a:t>
            </a:r>
          </a:p>
          <a:p>
            <a:pPr algn="ctr"/>
            <a:r>
              <a:rPr lang="en-US" sz="1800" dirty="0">
                <a:latin typeface="The Serif Hand Black"/>
              </a:rPr>
              <a:t>Professor, Dept. Of computer engineering,</a:t>
            </a:r>
            <a:endParaRPr lang="en-US" sz="7200" dirty="0">
              <a:latin typeface="The Serif Hand Black"/>
            </a:endParaRPr>
          </a:p>
          <a:p>
            <a:pPr algn="ctr"/>
            <a:r>
              <a:rPr lang="en-US" sz="1800" dirty="0">
                <a:latin typeface="The Serif Hand Black"/>
              </a:rPr>
              <a:t>Dr. Babasaheb ambedkar technological university, Lonere, Raigad.</a:t>
            </a:r>
          </a:p>
          <a:p>
            <a:pPr algn="ctr"/>
            <a:endParaRPr lang="en-US" sz="7200">
              <a:latin typeface="The Serif Hand Black"/>
            </a:endParaRPr>
          </a:p>
          <a:p>
            <a:pPr algn="ctr"/>
            <a:endParaRPr lang="en-US" sz="7200">
              <a:latin typeface="The Serif Hand Black"/>
            </a:endParaRPr>
          </a:p>
        </p:txBody>
      </p:sp>
      <p:sp>
        <p:nvSpPr>
          <p:cNvPr id="11"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C28EDA9-8F9A-4728-9882-788798E46328}"/>
              </a:ext>
            </a:extLst>
          </p:cNvPr>
          <p:cNvSpPr txBox="1"/>
          <p:nvPr/>
        </p:nvSpPr>
        <p:spPr>
          <a:xfrm>
            <a:off x="200025" y="501222"/>
            <a:ext cx="11782425"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atin typeface="The Serif Hand Black"/>
              </a:rPr>
              <a:t>Given by</a:t>
            </a:r>
          </a:p>
        </p:txBody>
      </p:sp>
      <p:sp>
        <p:nvSpPr>
          <p:cNvPr id="5" name="Date Placeholder 4">
            <a:extLst>
              <a:ext uri="{FF2B5EF4-FFF2-40B4-BE49-F238E27FC236}">
                <a16:creationId xmlns:a16="http://schemas.microsoft.com/office/drawing/2014/main" id="{4C24CF64-DA91-462B-9D37-25C5E638D9AC}"/>
              </a:ext>
            </a:extLst>
          </p:cNvPr>
          <p:cNvSpPr>
            <a:spLocks noGrp="1"/>
          </p:cNvSpPr>
          <p:nvPr>
            <p:ph type="dt" sz="half" idx="10"/>
          </p:nvPr>
        </p:nvSpPr>
        <p:spPr/>
        <p:txBody>
          <a:bodyPr/>
          <a:lstStyle/>
          <a:p>
            <a:fld id="{8FA241B6-F478-4B9F-9B47-E6E15889097D}" type="datetime1">
              <a:rPr lang="en-US" smtClean="0"/>
              <a:t>6/7/2021</a:t>
            </a:fld>
            <a:endParaRPr lang="en-US"/>
          </a:p>
        </p:txBody>
      </p:sp>
      <p:sp>
        <p:nvSpPr>
          <p:cNvPr id="6" name="Slide Number Placeholder 5">
            <a:extLst>
              <a:ext uri="{FF2B5EF4-FFF2-40B4-BE49-F238E27FC236}">
                <a16:creationId xmlns:a16="http://schemas.microsoft.com/office/drawing/2014/main" id="{6553E5D1-978D-4D64-B2A5-590D08621CF4}"/>
              </a:ext>
            </a:extLst>
          </p:cNvPr>
          <p:cNvSpPr>
            <a:spLocks noGrp="1"/>
          </p:cNvSpPr>
          <p:nvPr>
            <p:ph type="sldNum" sz="quarter" idx="12"/>
          </p:nvPr>
        </p:nvSpPr>
        <p:spPr/>
        <p:txBody>
          <a:bodyPr/>
          <a:lstStyle/>
          <a:p>
            <a:fld id="{A7CD31F4-64FA-4BA0-9498-67783267A8C8}" type="slidenum">
              <a:rPr lang="en-US" smtClean="0"/>
              <a:t>2</a:t>
            </a:fld>
            <a:endParaRPr lang="en-US"/>
          </a:p>
        </p:txBody>
      </p:sp>
    </p:spTree>
    <p:extLst>
      <p:ext uri="{BB962C8B-B14F-4D97-AF65-F5344CB8AC3E}">
        <p14:creationId xmlns:p14="http://schemas.microsoft.com/office/powerpoint/2010/main" val="211306640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n open computer sitting on top of a table&#10;&#10;Description automatically generated">
            <a:extLst>
              <a:ext uri="{FF2B5EF4-FFF2-40B4-BE49-F238E27FC236}">
                <a16:creationId xmlns:a16="http://schemas.microsoft.com/office/drawing/2014/main" id="{69CB09DA-AB41-4A07-B591-698E5C9491CD}"/>
              </a:ext>
            </a:extLst>
          </p:cNvPr>
          <p:cNvPicPr>
            <a:picLocks noChangeAspect="1"/>
          </p:cNvPicPr>
          <p:nvPr/>
        </p:nvPicPr>
        <p:blipFill rotWithShape="1">
          <a:blip r:embed="rId2">
            <a:alphaModFix amt="40000"/>
          </a:blip>
          <a:srcRect t="2139" b="13591"/>
          <a:stretch/>
        </p:blipFill>
        <p:spPr>
          <a:xfrm>
            <a:off x="20" y="10"/>
            <a:ext cx="12191979" cy="6857990"/>
          </a:xfrm>
          <a:prstGeom prst="rect">
            <a:avLst/>
          </a:prstGeom>
        </p:spPr>
      </p:pic>
      <p:sp>
        <p:nvSpPr>
          <p:cNvPr id="2" name="Title 1">
            <a:extLst>
              <a:ext uri="{FF2B5EF4-FFF2-40B4-BE49-F238E27FC236}">
                <a16:creationId xmlns:a16="http://schemas.microsoft.com/office/drawing/2014/main" id="{D194F38F-555F-4F95-9C83-3C60D7572712}"/>
              </a:ext>
            </a:extLst>
          </p:cNvPr>
          <p:cNvSpPr>
            <a:spLocks noGrp="1"/>
          </p:cNvSpPr>
          <p:nvPr>
            <p:ph type="title"/>
          </p:nvPr>
        </p:nvSpPr>
        <p:spPr/>
        <p:txBody>
          <a:bodyPr>
            <a:normAutofit/>
          </a:bodyPr>
          <a:lstStyle/>
          <a:p>
            <a:pPr algn="ctr"/>
            <a:r>
              <a:rPr lang="en-US" sz="7200" dirty="0"/>
              <a:t>Agenda</a:t>
            </a:r>
            <a:endParaRPr lang="en-US" dirty="0"/>
          </a:p>
        </p:txBody>
      </p:sp>
      <p:sp>
        <p:nvSpPr>
          <p:cNvPr id="30" name="Content Placeholder 7">
            <a:extLst>
              <a:ext uri="{FF2B5EF4-FFF2-40B4-BE49-F238E27FC236}">
                <a16:creationId xmlns:a16="http://schemas.microsoft.com/office/drawing/2014/main" id="{8C525355-6484-493E-B065-9BF934F12370}"/>
              </a:ext>
            </a:extLst>
          </p:cNvPr>
          <p:cNvSpPr>
            <a:spLocks noGrp="1"/>
          </p:cNvSpPr>
          <p:nvPr>
            <p:ph sz="half" idx="1"/>
          </p:nvPr>
        </p:nvSpPr>
        <p:spPr>
          <a:xfrm>
            <a:off x="712940" y="2252973"/>
            <a:ext cx="5181600" cy="4251960"/>
          </a:xfrm>
        </p:spPr>
        <p:txBody>
          <a:bodyPr vert="horz" lIns="91440" tIns="45720" rIns="91440" bIns="45720" rtlCol="0" anchor="t">
            <a:normAutofit/>
          </a:bodyPr>
          <a:lstStyle/>
          <a:p>
            <a:pPr>
              <a:buFont typeface="Wingdings" panose="020B0604020202020204" pitchFamily="34" charset="0"/>
              <a:buChar char="ü"/>
            </a:pPr>
            <a:r>
              <a:rPr lang="en-US" dirty="0">
                <a:latin typeface="The Serif Hand Black"/>
              </a:rPr>
              <a:t> Introduction</a:t>
            </a:r>
          </a:p>
          <a:p>
            <a:pPr>
              <a:buFont typeface="Wingdings" panose="020B0604020202020204" pitchFamily="34" charset="0"/>
              <a:buChar char="ü"/>
            </a:pPr>
            <a:r>
              <a:rPr lang="en-US" dirty="0">
                <a:latin typeface="The Serif Hand Black"/>
              </a:rPr>
              <a:t> Quantum Computers</a:t>
            </a:r>
          </a:p>
          <a:p>
            <a:pPr>
              <a:buFont typeface="Wingdings" panose="020B0604020202020204" pitchFamily="34" charset="0"/>
              <a:buChar char="ü"/>
            </a:pPr>
            <a:r>
              <a:rPr lang="en-US" dirty="0">
                <a:latin typeface="The Serif Hand Black"/>
              </a:rPr>
              <a:t> Machine Learning</a:t>
            </a:r>
          </a:p>
          <a:p>
            <a:pPr>
              <a:buFont typeface="Wingdings" panose="020B0604020202020204" pitchFamily="34" charset="0"/>
              <a:buChar char="ü"/>
            </a:pPr>
            <a:r>
              <a:rPr lang="en-US" dirty="0">
                <a:latin typeface="The Serif Hand Black"/>
              </a:rPr>
              <a:t> Concepts of quantum</a:t>
            </a:r>
          </a:p>
          <a:p>
            <a:pPr>
              <a:buFont typeface="Wingdings" panose="020B0604020202020204" pitchFamily="34" charset="0"/>
              <a:buChar char="ü"/>
            </a:pPr>
            <a:r>
              <a:rPr lang="en-US" dirty="0">
                <a:latin typeface="The Serif Hand Black"/>
              </a:rPr>
              <a:t> Quantum Algorithm</a:t>
            </a:r>
          </a:p>
        </p:txBody>
      </p:sp>
      <p:sp>
        <p:nvSpPr>
          <p:cNvPr id="5" name="Content Placeholder 4">
            <a:extLst>
              <a:ext uri="{FF2B5EF4-FFF2-40B4-BE49-F238E27FC236}">
                <a16:creationId xmlns:a16="http://schemas.microsoft.com/office/drawing/2014/main" id="{455DB858-8118-4D63-9600-5EB7B28B4A41}"/>
              </a:ext>
            </a:extLst>
          </p:cNvPr>
          <p:cNvSpPr>
            <a:spLocks noGrp="1"/>
          </p:cNvSpPr>
          <p:nvPr>
            <p:ph sz="half" idx="2"/>
          </p:nvPr>
        </p:nvSpPr>
        <p:spPr>
          <a:xfrm>
            <a:off x="6516666" y="2252973"/>
            <a:ext cx="5181600" cy="4251960"/>
          </a:xfrm>
        </p:spPr>
        <p:txBody>
          <a:bodyPr vert="horz" lIns="91440" tIns="45720" rIns="91440" bIns="45720" rtlCol="0" anchor="t">
            <a:normAutofit/>
          </a:bodyPr>
          <a:lstStyle/>
          <a:p>
            <a:pPr>
              <a:buFont typeface="Wingdings" panose="020B0604020202020204" pitchFamily="34" charset="0"/>
              <a:buChar char="ü"/>
            </a:pPr>
            <a:r>
              <a:rPr lang="en-US"/>
              <a:t> </a:t>
            </a:r>
            <a:r>
              <a:rPr lang="en-US">
                <a:latin typeface="The Serif Hand Black"/>
                <a:ea typeface="+mn-lt"/>
                <a:cs typeface="+mn-lt"/>
              </a:rPr>
              <a:t>Overview of QML</a:t>
            </a:r>
          </a:p>
          <a:p>
            <a:pPr>
              <a:buFont typeface="Wingdings" panose="020B0604020202020204" pitchFamily="34" charset="0"/>
              <a:buChar char="ü"/>
            </a:pPr>
            <a:r>
              <a:rPr lang="en-US">
                <a:latin typeface="The Serif Hand Black"/>
              </a:rPr>
              <a:t> Quantum SVM</a:t>
            </a:r>
          </a:p>
          <a:p>
            <a:pPr>
              <a:buFont typeface="Wingdings" panose="020B0604020202020204" pitchFamily="34" charset="0"/>
              <a:buChar char="ü"/>
            </a:pPr>
            <a:r>
              <a:rPr lang="en-US">
                <a:latin typeface="The Serif Hand Black"/>
                <a:ea typeface="+mn-lt"/>
                <a:cs typeface="+mn-lt"/>
              </a:rPr>
              <a:t> Applications of QML</a:t>
            </a:r>
            <a:endParaRPr lang="en-US">
              <a:latin typeface="The Serif Hand Black"/>
            </a:endParaRPr>
          </a:p>
          <a:p>
            <a:pPr>
              <a:buFont typeface="Wingdings" panose="020B0604020202020204" pitchFamily="34" charset="0"/>
              <a:buChar char="ü"/>
            </a:pPr>
            <a:r>
              <a:rPr lang="en-US">
                <a:latin typeface="The Serif Hand Black"/>
              </a:rPr>
              <a:t> </a:t>
            </a:r>
            <a:r>
              <a:rPr lang="en-US">
                <a:latin typeface="The Serif Hand Black"/>
                <a:ea typeface="+mn-lt"/>
                <a:cs typeface="+mn-lt"/>
              </a:rPr>
              <a:t>Advantages and disadvantages of QML</a:t>
            </a:r>
            <a:endParaRPr lang="en-US">
              <a:latin typeface="The Serif Hand Black"/>
            </a:endParaRPr>
          </a:p>
          <a:p>
            <a:pPr>
              <a:buFont typeface="Wingdings" panose="020B0604020202020204" pitchFamily="34" charset="0"/>
              <a:buChar char="ü"/>
            </a:pPr>
            <a:r>
              <a:rPr lang="en-US">
                <a:latin typeface="The Serif Hand Black"/>
              </a:rPr>
              <a:t> Conclusions</a:t>
            </a:r>
          </a:p>
          <a:p>
            <a:pPr>
              <a:buFont typeface="Wingdings" panose="020B0604020202020204" pitchFamily="34" charset="0"/>
              <a:buChar char="ü"/>
            </a:pPr>
            <a:endParaRPr lang="en-US"/>
          </a:p>
        </p:txBody>
      </p:sp>
      <p:sp>
        <p:nvSpPr>
          <p:cNvPr id="3" name="Date Placeholder 2">
            <a:extLst>
              <a:ext uri="{FF2B5EF4-FFF2-40B4-BE49-F238E27FC236}">
                <a16:creationId xmlns:a16="http://schemas.microsoft.com/office/drawing/2014/main" id="{7EAF1C04-3ABD-4FA5-A55A-4E085C9C6D0E}"/>
              </a:ext>
            </a:extLst>
          </p:cNvPr>
          <p:cNvSpPr>
            <a:spLocks noGrp="1"/>
          </p:cNvSpPr>
          <p:nvPr>
            <p:ph type="dt" sz="half" idx="10"/>
          </p:nvPr>
        </p:nvSpPr>
        <p:spPr/>
        <p:txBody>
          <a:bodyPr/>
          <a:lstStyle/>
          <a:p>
            <a:fld id="{2448BDF9-80DF-4F0A-9CE3-51860AC3FBAC}" type="datetime1">
              <a:rPr lang="en-US" smtClean="0"/>
              <a:t>6/7/2021</a:t>
            </a:fld>
            <a:endParaRPr lang="en-US"/>
          </a:p>
        </p:txBody>
      </p:sp>
      <p:sp>
        <p:nvSpPr>
          <p:cNvPr id="6" name="Slide Number Placeholder 5">
            <a:extLst>
              <a:ext uri="{FF2B5EF4-FFF2-40B4-BE49-F238E27FC236}">
                <a16:creationId xmlns:a16="http://schemas.microsoft.com/office/drawing/2014/main" id="{024A11E1-6C86-4F9C-8497-731F367AE2D5}"/>
              </a:ext>
            </a:extLst>
          </p:cNvPr>
          <p:cNvSpPr>
            <a:spLocks noGrp="1"/>
          </p:cNvSpPr>
          <p:nvPr>
            <p:ph type="sldNum" sz="quarter" idx="12"/>
          </p:nvPr>
        </p:nvSpPr>
        <p:spPr/>
        <p:txBody>
          <a:bodyPr/>
          <a:lstStyle/>
          <a:p>
            <a:fld id="{A7CD31F4-64FA-4BA0-9498-67783267A8C8}" type="slidenum">
              <a:rPr lang="en-US" smtClean="0"/>
              <a:t>3</a:t>
            </a:fld>
            <a:endParaRPr lang="en-US"/>
          </a:p>
        </p:txBody>
      </p:sp>
    </p:spTree>
    <p:extLst>
      <p:ext uri="{BB962C8B-B14F-4D97-AF65-F5344CB8AC3E}">
        <p14:creationId xmlns:p14="http://schemas.microsoft.com/office/powerpoint/2010/main" val="37654713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ackground pattern&#10;&#10;Description automatically generated">
            <a:extLst>
              <a:ext uri="{FF2B5EF4-FFF2-40B4-BE49-F238E27FC236}">
                <a16:creationId xmlns:a16="http://schemas.microsoft.com/office/drawing/2014/main" id="{51A6D280-E7CA-4583-8E8C-4E3FE1A3BCAE}"/>
              </a:ext>
            </a:extLst>
          </p:cNvPr>
          <p:cNvPicPr>
            <a:picLocks noChangeAspect="1"/>
          </p:cNvPicPr>
          <p:nvPr/>
        </p:nvPicPr>
        <p:blipFill rotWithShape="1">
          <a:blip r:embed="rId2"/>
          <a:srcRect l="4485" r="4428" b="1"/>
          <a:stretch/>
        </p:blipFill>
        <p:spPr>
          <a:xfrm>
            <a:off x="0" y="0"/>
            <a:ext cx="12188952" cy="6858000"/>
          </a:xfrm>
          <a:prstGeom prst="rect">
            <a:avLst/>
          </a:prstGeom>
        </p:spPr>
      </p:pic>
      <p:sp>
        <p:nvSpPr>
          <p:cNvPr id="13"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1EDBB89F-8F1F-4BC2-A40C-66237FC4A61B}"/>
              </a:ext>
            </a:extLst>
          </p:cNvPr>
          <p:cNvSpPr>
            <a:spLocks noGrp="1"/>
          </p:cNvSpPr>
          <p:nvPr>
            <p:ph type="dt" sz="half" idx="10"/>
          </p:nvPr>
        </p:nvSpPr>
        <p:spPr/>
        <p:txBody>
          <a:bodyPr/>
          <a:lstStyle/>
          <a:p>
            <a:fld id="{CCD42588-D884-45A5-8A02-5FC7616792EE}" type="datetime1">
              <a:rPr lang="en-US" smtClean="0"/>
              <a:t>6/7/2021</a:t>
            </a:fld>
            <a:endParaRPr lang="en-US"/>
          </a:p>
        </p:txBody>
      </p:sp>
      <p:sp>
        <p:nvSpPr>
          <p:cNvPr id="3" name="Slide Number Placeholder 2">
            <a:extLst>
              <a:ext uri="{FF2B5EF4-FFF2-40B4-BE49-F238E27FC236}">
                <a16:creationId xmlns:a16="http://schemas.microsoft.com/office/drawing/2014/main" id="{25FA6C15-98AD-41B3-AC50-4205B35D985C}"/>
              </a:ext>
            </a:extLst>
          </p:cNvPr>
          <p:cNvSpPr>
            <a:spLocks noGrp="1"/>
          </p:cNvSpPr>
          <p:nvPr>
            <p:ph type="sldNum" sz="quarter" idx="12"/>
          </p:nvPr>
        </p:nvSpPr>
        <p:spPr/>
        <p:txBody>
          <a:bodyPr/>
          <a:lstStyle/>
          <a:p>
            <a:fld id="{A7CD31F4-64FA-4BA0-9498-67783267A8C8}" type="slidenum">
              <a:rPr lang="en-US" smtClean="0"/>
              <a:t>4</a:t>
            </a:fld>
            <a:endParaRPr lang="en-US"/>
          </a:p>
        </p:txBody>
      </p:sp>
    </p:spTree>
    <p:extLst>
      <p:ext uri="{BB962C8B-B14F-4D97-AF65-F5344CB8AC3E}">
        <p14:creationId xmlns:p14="http://schemas.microsoft.com/office/powerpoint/2010/main" val="4025601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omputer sitting on top of a table&#10;&#10;Description automatically generated">
            <a:extLst>
              <a:ext uri="{FF2B5EF4-FFF2-40B4-BE49-F238E27FC236}">
                <a16:creationId xmlns:a16="http://schemas.microsoft.com/office/drawing/2014/main" id="{6CB4CEA3-BCAE-49BC-8B27-4D21EF014572}"/>
              </a:ext>
            </a:extLst>
          </p:cNvPr>
          <p:cNvPicPr>
            <a:picLocks noChangeAspect="1"/>
          </p:cNvPicPr>
          <p:nvPr/>
        </p:nvPicPr>
        <p:blipFill rotWithShape="1">
          <a:blip r:embed="rId2">
            <a:alphaModFix amt="40000"/>
          </a:blip>
          <a:srcRect t="24308" b="5380"/>
          <a:stretch/>
        </p:blipFill>
        <p:spPr>
          <a:xfrm>
            <a:off x="20" y="10"/>
            <a:ext cx="12191979" cy="6857990"/>
          </a:xfrm>
          <a:prstGeom prst="rect">
            <a:avLst/>
          </a:prstGeom>
        </p:spPr>
      </p:pic>
      <p:sp>
        <p:nvSpPr>
          <p:cNvPr id="13"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C9749CD-27E4-4735-8662-A0A2CEDBA1F7}"/>
              </a:ext>
            </a:extLst>
          </p:cNvPr>
          <p:cNvSpPr txBox="1"/>
          <p:nvPr/>
        </p:nvSpPr>
        <p:spPr>
          <a:xfrm>
            <a:off x="232776" y="1722610"/>
            <a:ext cx="12018722" cy="5011965"/>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28600">
              <a:lnSpc>
                <a:spcPct val="200000"/>
              </a:lnSpc>
              <a:spcAft>
                <a:spcPts val="600"/>
              </a:spcAft>
              <a:buFont typeface="Arial" panose="020B0604020202020204" pitchFamily="34" charset="0"/>
              <a:buChar char="•"/>
            </a:pPr>
            <a:r>
              <a:rPr lang="en-US" dirty="0"/>
              <a:t>QML is one of the best area for research, today.</a:t>
            </a:r>
          </a:p>
          <a:p>
            <a:pPr marL="285750" indent="-228600">
              <a:lnSpc>
                <a:spcPct val="200000"/>
              </a:lnSpc>
              <a:spcAft>
                <a:spcPts val="600"/>
              </a:spcAft>
              <a:buFont typeface="Arial" panose="020B0604020202020204" pitchFamily="34" charset="0"/>
              <a:buChar char="•"/>
            </a:pPr>
            <a:r>
              <a:rPr lang="en-US" dirty="0"/>
              <a:t>QML is a technology which is developed by combining the principles of quantum physics and machine learning.</a:t>
            </a:r>
          </a:p>
          <a:p>
            <a:pPr marL="285750" indent="-228600">
              <a:lnSpc>
                <a:spcPct val="200000"/>
              </a:lnSpc>
              <a:spcAft>
                <a:spcPts val="600"/>
              </a:spcAft>
              <a:buFont typeface="Arial" panose="020B0604020202020204" pitchFamily="34" charset="0"/>
              <a:buChar char="•"/>
            </a:pPr>
            <a:r>
              <a:rPr lang="en-US" dirty="0"/>
              <a:t>In simple words, QML is the execution of machine learning programs on quantum computers.</a:t>
            </a:r>
          </a:p>
          <a:p>
            <a:pPr marL="285750" indent="-228600">
              <a:lnSpc>
                <a:spcPct val="200000"/>
              </a:lnSpc>
              <a:spcAft>
                <a:spcPts val="600"/>
              </a:spcAft>
              <a:buFont typeface="Arial" panose="020B0604020202020204" pitchFamily="34" charset="0"/>
              <a:buChar char="•"/>
            </a:pPr>
            <a:r>
              <a:rPr lang="en-US" dirty="0"/>
              <a:t>In QML, quantum algorithms are developed to solve complex problems using the efficiency of quantum computing.</a:t>
            </a:r>
          </a:p>
          <a:p>
            <a:pPr marL="285750" indent="-228600">
              <a:lnSpc>
                <a:spcPct val="200000"/>
              </a:lnSpc>
              <a:spcAft>
                <a:spcPts val="600"/>
              </a:spcAft>
              <a:buFont typeface="Arial" panose="020B0604020202020204" pitchFamily="34" charset="0"/>
              <a:buChar char="•"/>
            </a:pPr>
            <a:r>
              <a:rPr lang="en-US" dirty="0"/>
              <a:t>There are only few people in the world, who have knowledge of quantum computing.</a:t>
            </a:r>
          </a:p>
          <a:p>
            <a:pPr marL="285750" indent="-228600">
              <a:lnSpc>
                <a:spcPct val="200000"/>
              </a:lnSpc>
              <a:spcAft>
                <a:spcPts val="600"/>
              </a:spcAft>
              <a:buFont typeface="Arial" panose="020B0604020202020204" pitchFamily="34" charset="0"/>
              <a:buChar char="•"/>
            </a:pPr>
            <a:r>
              <a:rPr lang="en-US" dirty="0"/>
              <a:t>Google announced that they have a quantum computer in their lab which is 100 times faster than our classical computer.</a:t>
            </a:r>
          </a:p>
          <a:p>
            <a:pPr marL="285750" indent="-228600">
              <a:lnSpc>
                <a:spcPct val="200000"/>
              </a:lnSpc>
              <a:spcAft>
                <a:spcPts val="600"/>
              </a:spcAft>
              <a:buFont typeface="Arial" panose="020B0604020202020204" pitchFamily="34" charset="0"/>
              <a:buChar char="•"/>
            </a:pPr>
            <a:r>
              <a:rPr lang="en-US" dirty="0">
                <a:ea typeface="+mn-lt"/>
                <a:cs typeface="+mn-lt"/>
              </a:rPr>
              <a:t>According to Professor Catherine McGeoch at Amherst University, a quantum computer is thousands of times faster than a conventional computer.</a:t>
            </a:r>
          </a:p>
          <a:p>
            <a:pPr marL="285750" indent="-228600">
              <a:lnSpc>
                <a:spcPct val="200000"/>
              </a:lnSpc>
              <a:spcAft>
                <a:spcPts val="600"/>
              </a:spcAft>
              <a:buFont typeface="Arial" panose="020B0604020202020204" pitchFamily="34" charset="0"/>
              <a:buChar char="•"/>
            </a:pPr>
            <a:r>
              <a:rPr lang="en-US" dirty="0"/>
              <a:t>As we have seen in the last slide, it is the big thing, and it will helps us to create solutions of many real time complex problems.</a:t>
            </a:r>
          </a:p>
        </p:txBody>
      </p:sp>
      <p:sp>
        <p:nvSpPr>
          <p:cNvPr id="5" name="TextBox 4">
            <a:extLst>
              <a:ext uri="{FF2B5EF4-FFF2-40B4-BE49-F238E27FC236}">
                <a16:creationId xmlns:a16="http://schemas.microsoft.com/office/drawing/2014/main" id="{DE18DA2F-CE50-41C7-9171-7ABC21F4734E}"/>
              </a:ext>
            </a:extLst>
          </p:cNvPr>
          <p:cNvSpPr txBox="1"/>
          <p:nvPr/>
        </p:nvSpPr>
        <p:spPr>
          <a:xfrm>
            <a:off x="170015" y="289022"/>
            <a:ext cx="11782815" cy="14465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8800" dirty="0">
                <a:latin typeface="The Serif Hand Black"/>
              </a:rPr>
              <a:t>Introduction</a:t>
            </a:r>
          </a:p>
        </p:txBody>
      </p:sp>
      <p:pic>
        <p:nvPicPr>
          <p:cNvPr id="3" name="Picture 5" descr="A picture containing toy, doll&#10;&#10;Description automatically generated">
            <a:extLst>
              <a:ext uri="{FF2B5EF4-FFF2-40B4-BE49-F238E27FC236}">
                <a16:creationId xmlns:a16="http://schemas.microsoft.com/office/drawing/2014/main" id="{4BDA986C-22EE-4A5C-BECA-D706B49B23DC}"/>
              </a:ext>
            </a:extLst>
          </p:cNvPr>
          <p:cNvPicPr>
            <a:picLocks noChangeAspect="1"/>
          </p:cNvPicPr>
          <p:nvPr/>
        </p:nvPicPr>
        <p:blipFill>
          <a:blip r:embed="rId3"/>
          <a:stretch>
            <a:fillRect/>
          </a:stretch>
        </p:blipFill>
        <p:spPr>
          <a:xfrm>
            <a:off x="6519798" y="1900546"/>
            <a:ext cx="5112706" cy="5248406"/>
          </a:xfrm>
          <a:prstGeom prst="rect">
            <a:avLst/>
          </a:prstGeom>
        </p:spPr>
      </p:pic>
      <p:sp>
        <p:nvSpPr>
          <p:cNvPr id="6" name="Date Placeholder 5">
            <a:extLst>
              <a:ext uri="{FF2B5EF4-FFF2-40B4-BE49-F238E27FC236}">
                <a16:creationId xmlns:a16="http://schemas.microsoft.com/office/drawing/2014/main" id="{1897D446-CEC4-41B1-A94C-E90185B33E5E}"/>
              </a:ext>
            </a:extLst>
          </p:cNvPr>
          <p:cNvSpPr>
            <a:spLocks noGrp="1"/>
          </p:cNvSpPr>
          <p:nvPr>
            <p:ph type="dt" sz="half" idx="10"/>
          </p:nvPr>
        </p:nvSpPr>
        <p:spPr/>
        <p:txBody>
          <a:bodyPr/>
          <a:lstStyle/>
          <a:p>
            <a:fld id="{558DE85E-6B20-4F8A-9CCD-1D4D052DF90E}" type="datetime1">
              <a:rPr lang="en-US" smtClean="0"/>
              <a:t>6/7/2021</a:t>
            </a:fld>
            <a:endParaRPr lang="en-US"/>
          </a:p>
        </p:txBody>
      </p:sp>
      <p:sp>
        <p:nvSpPr>
          <p:cNvPr id="7" name="Slide Number Placeholder 6">
            <a:extLst>
              <a:ext uri="{FF2B5EF4-FFF2-40B4-BE49-F238E27FC236}">
                <a16:creationId xmlns:a16="http://schemas.microsoft.com/office/drawing/2014/main" id="{A4C447D5-6074-43E2-AD4A-B07925DCEB87}"/>
              </a:ext>
            </a:extLst>
          </p:cNvPr>
          <p:cNvSpPr>
            <a:spLocks noGrp="1"/>
          </p:cNvSpPr>
          <p:nvPr>
            <p:ph type="sldNum" sz="quarter" idx="12"/>
          </p:nvPr>
        </p:nvSpPr>
        <p:spPr/>
        <p:txBody>
          <a:bodyPr/>
          <a:lstStyle/>
          <a:p>
            <a:fld id="{A7CD31F4-64FA-4BA0-9498-67783267A8C8}" type="slidenum">
              <a:rPr lang="en-US" smtClean="0"/>
              <a:t>5</a:t>
            </a:fld>
            <a:endParaRPr lang="en-US"/>
          </a:p>
        </p:txBody>
      </p:sp>
    </p:spTree>
    <p:extLst>
      <p:ext uri="{BB962C8B-B14F-4D97-AF65-F5344CB8AC3E}">
        <p14:creationId xmlns:p14="http://schemas.microsoft.com/office/powerpoint/2010/main" val="16539192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71199D26-7D8F-4A64-BDBB-73AFABE14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871C43E-2406-489F-8188-DBE843EF9FBD}"/>
              </a:ext>
            </a:extLst>
          </p:cNvPr>
          <p:cNvSpPr txBox="1"/>
          <p:nvPr/>
        </p:nvSpPr>
        <p:spPr>
          <a:xfrm>
            <a:off x="640080" y="483004"/>
            <a:ext cx="6745458" cy="3405808"/>
          </a:xfr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9600">
                <a:latin typeface="+mj-lt"/>
                <a:ea typeface="+mj-ea"/>
                <a:cs typeface="+mj-cs"/>
              </a:rPr>
              <a:t>What is Quantum Computer?</a:t>
            </a:r>
          </a:p>
        </p:txBody>
      </p:sp>
      <p:pic>
        <p:nvPicPr>
          <p:cNvPr id="2" name="Picture 2" descr="A carousel at night&#10;&#10;Description automatically generated">
            <a:extLst>
              <a:ext uri="{FF2B5EF4-FFF2-40B4-BE49-F238E27FC236}">
                <a16:creationId xmlns:a16="http://schemas.microsoft.com/office/drawing/2014/main" id="{A7B75C9D-61EF-4298-8219-1ECFDE2993AB}"/>
              </a:ext>
            </a:extLst>
          </p:cNvPr>
          <p:cNvPicPr>
            <a:picLocks noChangeAspect="1"/>
          </p:cNvPicPr>
          <p:nvPr/>
        </p:nvPicPr>
        <p:blipFill rotWithShape="1">
          <a:blip r:embed="rId2"/>
          <a:srcRect t="26484" r="2" b="14934"/>
          <a:stretch/>
        </p:blipFill>
        <p:spPr>
          <a:xfrm>
            <a:off x="7876903" y="296092"/>
            <a:ext cx="4001589" cy="3592721"/>
          </a:xfrm>
          <a:custGeom>
            <a:avLst/>
            <a:gdLst/>
            <a:ahLst/>
            <a:cxnLst/>
            <a:rect l="l" t="t" r="r" b="b"/>
            <a:pathLst>
              <a:path w="4001589" h="3592721">
                <a:moveTo>
                  <a:pt x="470166" y="82"/>
                </a:moveTo>
                <a:cubicBezTo>
                  <a:pt x="518288" y="-605"/>
                  <a:pt x="566386" y="3023"/>
                  <a:pt x="614238" y="13021"/>
                </a:cubicBezTo>
                <a:cubicBezTo>
                  <a:pt x="720229" y="34420"/>
                  <a:pt x="827897" y="40027"/>
                  <a:pt x="934955" y="29726"/>
                </a:cubicBezTo>
                <a:cubicBezTo>
                  <a:pt x="1040555" y="20702"/>
                  <a:pt x="1146350" y="20093"/>
                  <a:pt x="1252244" y="22653"/>
                </a:cubicBezTo>
                <a:cubicBezTo>
                  <a:pt x="1347753" y="24970"/>
                  <a:pt x="1443361" y="24604"/>
                  <a:pt x="1538871" y="18020"/>
                </a:cubicBezTo>
                <a:cubicBezTo>
                  <a:pt x="1646135" y="10461"/>
                  <a:pt x="1753400" y="3998"/>
                  <a:pt x="1860568" y="18996"/>
                </a:cubicBezTo>
                <a:cubicBezTo>
                  <a:pt x="1953834" y="33431"/>
                  <a:pt x="2047727" y="40637"/>
                  <a:pt x="2141708" y="40575"/>
                </a:cubicBezTo>
                <a:cubicBezTo>
                  <a:pt x="2266312" y="38870"/>
                  <a:pt x="2390622" y="26800"/>
                  <a:pt x="2515030" y="19849"/>
                </a:cubicBezTo>
                <a:cubicBezTo>
                  <a:pt x="2685674" y="10339"/>
                  <a:pt x="2856416" y="2169"/>
                  <a:pt x="3027158" y="16801"/>
                </a:cubicBezTo>
                <a:cubicBezTo>
                  <a:pt x="3145198" y="27409"/>
                  <a:pt x="3263238" y="37163"/>
                  <a:pt x="3381769" y="28994"/>
                </a:cubicBezTo>
                <a:cubicBezTo>
                  <a:pt x="3465425" y="23262"/>
                  <a:pt x="3549180" y="14972"/>
                  <a:pt x="3633033" y="20460"/>
                </a:cubicBezTo>
                <a:lnTo>
                  <a:pt x="3738744" y="24700"/>
                </a:lnTo>
                <a:lnTo>
                  <a:pt x="3738744" y="24830"/>
                </a:lnTo>
                <a:lnTo>
                  <a:pt x="3750661" y="25178"/>
                </a:lnTo>
                <a:lnTo>
                  <a:pt x="3795264" y="26968"/>
                </a:lnTo>
                <a:lnTo>
                  <a:pt x="3814191" y="26606"/>
                </a:lnTo>
                <a:lnTo>
                  <a:pt x="3814191" y="25296"/>
                </a:lnTo>
                <a:lnTo>
                  <a:pt x="3941656" y="20351"/>
                </a:lnTo>
                <a:lnTo>
                  <a:pt x="3996286" y="20544"/>
                </a:lnTo>
                <a:lnTo>
                  <a:pt x="3999704" y="184279"/>
                </a:lnTo>
                <a:cubicBezTo>
                  <a:pt x="4007337" y="352273"/>
                  <a:pt x="3989916" y="519048"/>
                  <a:pt x="3980912" y="686066"/>
                </a:cubicBezTo>
                <a:cubicBezTo>
                  <a:pt x="3974530" y="824285"/>
                  <a:pt x="3975254" y="962883"/>
                  <a:pt x="3983065" y="1100993"/>
                </a:cubicBezTo>
                <a:cubicBezTo>
                  <a:pt x="3994418" y="1329775"/>
                  <a:pt x="3995984" y="1558558"/>
                  <a:pt x="3989623" y="1787585"/>
                </a:cubicBezTo>
                <a:cubicBezTo>
                  <a:pt x="3986490" y="1901610"/>
                  <a:pt x="3987763" y="2015515"/>
                  <a:pt x="3991678" y="2129418"/>
                </a:cubicBezTo>
                <a:cubicBezTo>
                  <a:pt x="4000780" y="2390605"/>
                  <a:pt x="3990600" y="2651550"/>
                  <a:pt x="3987568" y="2912616"/>
                </a:cubicBezTo>
                <a:cubicBezTo>
                  <a:pt x="3986393" y="3012022"/>
                  <a:pt x="3986588" y="3111430"/>
                  <a:pt x="3990992" y="3210716"/>
                </a:cubicBezTo>
                <a:cubicBezTo>
                  <a:pt x="3995886" y="3323219"/>
                  <a:pt x="3997281" y="3435722"/>
                  <a:pt x="3996754" y="3548225"/>
                </a:cubicBezTo>
                <a:lnTo>
                  <a:pt x="3996203" y="3580527"/>
                </a:lnTo>
                <a:lnTo>
                  <a:pt x="3817494" y="3567893"/>
                </a:lnTo>
                <a:cubicBezTo>
                  <a:pt x="3755892" y="3566024"/>
                  <a:pt x="3694230" y="3566635"/>
                  <a:pt x="3632626" y="3569729"/>
                </a:cubicBezTo>
                <a:cubicBezTo>
                  <a:pt x="3508559" y="3576065"/>
                  <a:pt x="3384601" y="3593362"/>
                  <a:pt x="3260317" y="3578866"/>
                </a:cubicBezTo>
                <a:cubicBezTo>
                  <a:pt x="3046403" y="3553649"/>
                  <a:pt x="2833252" y="3579963"/>
                  <a:pt x="2619882" y="3588368"/>
                </a:cubicBezTo>
                <a:cubicBezTo>
                  <a:pt x="2454934" y="3596047"/>
                  <a:pt x="2289690" y="3590429"/>
                  <a:pt x="2125460" y="3571557"/>
                </a:cubicBezTo>
                <a:cubicBezTo>
                  <a:pt x="1964487" y="3553014"/>
                  <a:pt x="1802168" y="3554895"/>
                  <a:pt x="1641577" y="3577161"/>
                </a:cubicBezTo>
                <a:cubicBezTo>
                  <a:pt x="1569765" y="3584855"/>
                  <a:pt x="1497464" y="3585179"/>
                  <a:pt x="1425600" y="3578135"/>
                </a:cubicBezTo>
                <a:cubicBezTo>
                  <a:pt x="1311136" y="3569647"/>
                  <a:pt x="1196249" y="3571642"/>
                  <a:pt x="1082079" y="3584104"/>
                </a:cubicBezTo>
                <a:cubicBezTo>
                  <a:pt x="932047" y="3601037"/>
                  <a:pt x="781581" y="3588856"/>
                  <a:pt x="631439" y="3582643"/>
                </a:cubicBezTo>
                <a:cubicBezTo>
                  <a:pt x="518453" y="3578013"/>
                  <a:pt x="405576" y="3575211"/>
                  <a:pt x="292590" y="3579597"/>
                </a:cubicBezTo>
                <a:lnTo>
                  <a:pt x="24062" y="3578027"/>
                </a:lnTo>
                <a:lnTo>
                  <a:pt x="26037" y="3426039"/>
                </a:lnTo>
                <a:cubicBezTo>
                  <a:pt x="28388" y="3239733"/>
                  <a:pt x="28388" y="3053550"/>
                  <a:pt x="10461" y="2867977"/>
                </a:cubicBezTo>
                <a:cubicBezTo>
                  <a:pt x="-1195" y="2748609"/>
                  <a:pt x="-5604" y="2628267"/>
                  <a:pt x="10461" y="2509144"/>
                </a:cubicBezTo>
                <a:cubicBezTo>
                  <a:pt x="27654" y="2377219"/>
                  <a:pt x="32159" y="2243207"/>
                  <a:pt x="23883" y="2109954"/>
                </a:cubicBezTo>
                <a:cubicBezTo>
                  <a:pt x="16633" y="1978516"/>
                  <a:pt x="16143" y="1846835"/>
                  <a:pt x="18200" y="1715031"/>
                </a:cubicBezTo>
                <a:cubicBezTo>
                  <a:pt x="20062" y="1596151"/>
                  <a:pt x="19768" y="1477150"/>
                  <a:pt x="14477" y="1358271"/>
                </a:cubicBezTo>
                <a:cubicBezTo>
                  <a:pt x="8405" y="1224761"/>
                  <a:pt x="3212" y="1091250"/>
                  <a:pt x="15262" y="957861"/>
                </a:cubicBezTo>
                <a:cubicBezTo>
                  <a:pt x="26859" y="841775"/>
                  <a:pt x="32649" y="724907"/>
                  <a:pt x="32599" y="607930"/>
                </a:cubicBezTo>
                <a:cubicBezTo>
                  <a:pt x="31229" y="452838"/>
                  <a:pt x="21531" y="298112"/>
                  <a:pt x="15947" y="143264"/>
                </a:cubicBezTo>
                <a:lnTo>
                  <a:pt x="13308" y="44257"/>
                </a:lnTo>
                <a:lnTo>
                  <a:pt x="17662" y="44403"/>
                </a:lnTo>
                <a:lnTo>
                  <a:pt x="92850" y="32188"/>
                </a:lnTo>
                <a:lnTo>
                  <a:pt x="101988" y="32179"/>
                </a:lnTo>
                <a:cubicBezTo>
                  <a:pt x="176730" y="29756"/>
                  <a:pt x="251399" y="24177"/>
                  <a:pt x="325945" y="13021"/>
                </a:cubicBezTo>
                <a:cubicBezTo>
                  <a:pt x="373897" y="5767"/>
                  <a:pt x="422044" y="768"/>
                  <a:pt x="470166" y="82"/>
                </a:cubicBezTo>
                <a:close/>
              </a:path>
            </a:pathLst>
          </a:custGeom>
        </p:spPr>
      </p:pic>
      <p:sp>
        <p:nvSpPr>
          <p:cNvPr id="14" name="Rectangle 6">
            <a:extLst>
              <a:ext uri="{FF2B5EF4-FFF2-40B4-BE49-F238E27FC236}">
                <a16:creationId xmlns:a16="http://schemas.microsoft.com/office/drawing/2014/main" id="{3833E1B1-6167-4A9F-A3F1-27B5B4901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03442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7BA8BE"/>
          </a:solidFill>
          <a:ln w="38100" cap="rnd">
            <a:solidFill>
              <a:srgbClr val="7BA8B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Map&#10;&#10;Description automatically generated">
            <a:extLst>
              <a:ext uri="{FF2B5EF4-FFF2-40B4-BE49-F238E27FC236}">
                <a16:creationId xmlns:a16="http://schemas.microsoft.com/office/drawing/2014/main" id="{7227C1AE-2106-4262-BA2A-C49FD07F7537}"/>
              </a:ext>
            </a:extLst>
          </p:cNvPr>
          <p:cNvPicPr>
            <a:picLocks noChangeAspect="1"/>
          </p:cNvPicPr>
          <p:nvPr/>
        </p:nvPicPr>
        <p:blipFill rotWithShape="1">
          <a:blip r:embed="rId3"/>
          <a:srcRect l="4038" r="358" b="-2"/>
          <a:stretch/>
        </p:blipFill>
        <p:spPr>
          <a:xfrm>
            <a:off x="7876902" y="4207462"/>
            <a:ext cx="4001589" cy="2354447"/>
          </a:xfrm>
          <a:custGeom>
            <a:avLst/>
            <a:gdLst/>
            <a:ahLst/>
            <a:cxnLst/>
            <a:rect l="l" t="t" r="r" b="b"/>
            <a:pathLst>
              <a:path w="4001589" h="2354447">
                <a:moveTo>
                  <a:pt x="470166" y="54"/>
                </a:moveTo>
                <a:cubicBezTo>
                  <a:pt x="518288" y="-396"/>
                  <a:pt x="566386" y="1981"/>
                  <a:pt x="614238" y="8533"/>
                </a:cubicBezTo>
                <a:cubicBezTo>
                  <a:pt x="720229" y="22557"/>
                  <a:pt x="827897" y="26232"/>
                  <a:pt x="934955" y="19481"/>
                </a:cubicBezTo>
                <a:cubicBezTo>
                  <a:pt x="1040555" y="13567"/>
                  <a:pt x="1146350" y="13168"/>
                  <a:pt x="1252244" y="14846"/>
                </a:cubicBezTo>
                <a:cubicBezTo>
                  <a:pt x="1347753" y="16364"/>
                  <a:pt x="1443361" y="16124"/>
                  <a:pt x="1538871" y="11809"/>
                </a:cubicBezTo>
                <a:cubicBezTo>
                  <a:pt x="1646135" y="6855"/>
                  <a:pt x="1753400" y="2620"/>
                  <a:pt x="1860568" y="12449"/>
                </a:cubicBezTo>
                <a:cubicBezTo>
                  <a:pt x="1953834" y="21909"/>
                  <a:pt x="2047727" y="26631"/>
                  <a:pt x="2141708" y="26591"/>
                </a:cubicBezTo>
                <a:cubicBezTo>
                  <a:pt x="2266312" y="25473"/>
                  <a:pt x="2390622" y="17563"/>
                  <a:pt x="2515030" y="13008"/>
                </a:cubicBezTo>
                <a:cubicBezTo>
                  <a:pt x="2685674" y="6776"/>
                  <a:pt x="2856416" y="1422"/>
                  <a:pt x="3027158" y="11010"/>
                </a:cubicBezTo>
                <a:cubicBezTo>
                  <a:pt x="3145198" y="17962"/>
                  <a:pt x="3263238" y="24355"/>
                  <a:pt x="3381769" y="19001"/>
                </a:cubicBezTo>
                <a:cubicBezTo>
                  <a:pt x="3465425" y="15245"/>
                  <a:pt x="3549180" y="9812"/>
                  <a:pt x="3633033" y="13408"/>
                </a:cubicBezTo>
                <a:lnTo>
                  <a:pt x="3738744" y="16187"/>
                </a:lnTo>
                <a:lnTo>
                  <a:pt x="3738744" y="16272"/>
                </a:lnTo>
                <a:lnTo>
                  <a:pt x="3750661" y="16501"/>
                </a:lnTo>
                <a:lnTo>
                  <a:pt x="3795264" y="17673"/>
                </a:lnTo>
                <a:lnTo>
                  <a:pt x="3814191" y="17436"/>
                </a:lnTo>
                <a:lnTo>
                  <a:pt x="3814191" y="16578"/>
                </a:lnTo>
                <a:lnTo>
                  <a:pt x="3941656" y="13337"/>
                </a:lnTo>
                <a:lnTo>
                  <a:pt x="3996286" y="13464"/>
                </a:lnTo>
                <a:lnTo>
                  <a:pt x="3999704" y="120765"/>
                </a:lnTo>
                <a:cubicBezTo>
                  <a:pt x="4007337" y="230858"/>
                  <a:pt x="3989916" y="340152"/>
                  <a:pt x="3980912" y="449605"/>
                </a:cubicBezTo>
                <a:cubicBezTo>
                  <a:pt x="3974530" y="540185"/>
                  <a:pt x="3975254" y="631014"/>
                  <a:pt x="3983065" y="721523"/>
                </a:cubicBezTo>
                <a:cubicBezTo>
                  <a:pt x="3994418" y="871452"/>
                  <a:pt x="3995984" y="1021383"/>
                  <a:pt x="3989623" y="1171473"/>
                </a:cubicBezTo>
                <a:cubicBezTo>
                  <a:pt x="3986490" y="1246198"/>
                  <a:pt x="3987763" y="1320844"/>
                  <a:pt x="3991678" y="1395489"/>
                </a:cubicBezTo>
                <a:cubicBezTo>
                  <a:pt x="4000780" y="1566655"/>
                  <a:pt x="3990600" y="1737662"/>
                  <a:pt x="3987568" y="1908748"/>
                </a:cubicBezTo>
                <a:cubicBezTo>
                  <a:pt x="3986393" y="1973893"/>
                  <a:pt x="3986588" y="2039039"/>
                  <a:pt x="3990992" y="2104104"/>
                </a:cubicBezTo>
                <a:cubicBezTo>
                  <a:pt x="3995886" y="2177832"/>
                  <a:pt x="3997281" y="2251559"/>
                  <a:pt x="3996754" y="2325287"/>
                </a:cubicBezTo>
                <a:lnTo>
                  <a:pt x="3996203" y="2346456"/>
                </a:lnTo>
                <a:lnTo>
                  <a:pt x="3817494" y="2338176"/>
                </a:lnTo>
                <a:cubicBezTo>
                  <a:pt x="3755892" y="2336952"/>
                  <a:pt x="3694230" y="2337352"/>
                  <a:pt x="3632626" y="2339380"/>
                </a:cubicBezTo>
                <a:cubicBezTo>
                  <a:pt x="3508559" y="2343531"/>
                  <a:pt x="3384601" y="2354867"/>
                  <a:pt x="3260317" y="2345368"/>
                </a:cubicBezTo>
                <a:cubicBezTo>
                  <a:pt x="3046403" y="2328842"/>
                  <a:pt x="2833252" y="2346086"/>
                  <a:pt x="2619882" y="2351594"/>
                </a:cubicBezTo>
                <a:cubicBezTo>
                  <a:pt x="2454934" y="2356627"/>
                  <a:pt x="2289690" y="2352945"/>
                  <a:pt x="2125460" y="2340577"/>
                </a:cubicBezTo>
                <a:cubicBezTo>
                  <a:pt x="1964487" y="2328426"/>
                  <a:pt x="1802168" y="2329658"/>
                  <a:pt x="1641577" y="2344250"/>
                </a:cubicBezTo>
                <a:cubicBezTo>
                  <a:pt x="1569765" y="2349292"/>
                  <a:pt x="1497464" y="2349505"/>
                  <a:pt x="1425600" y="2344888"/>
                </a:cubicBezTo>
                <a:cubicBezTo>
                  <a:pt x="1311136" y="2339326"/>
                  <a:pt x="1196249" y="2340633"/>
                  <a:pt x="1082079" y="2348800"/>
                </a:cubicBezTo>
                <a:cubicBezTo>
                  <a:pt x="932047" y="2359897"/>
                  <a:pt x="781581" y="2351914"/>
                  <a:pt x="631439" y="2347842"/>
                </a:cubicBezTo>
                <a:cubicBezTo>
                  <a:pt x="518453" y="2344808"/>
                  <a:pt x="405576" y="2342972"/>
                  <a:pt x="292590" y="2345846"/>
                </a:cubicBezTo>
                <a:lnTo>
                  <a:pt x="24062" y="2344817"/>
                </a:lnTo>
                <a:lnTo>
                  <a:pt x="26037" y="2245214"/>
                </a:lnTo>
                <a:cubicBezTo>
                  <a:pt x="28388" y="2123121"/>
                  <a:pt x="28388" y="2001108"/>
                  <a:pt x="10461" y="1879495"/>
                </a:cubicBezTo>
                <a:cubicBezTo>
                  <a:pt x="-1195" y="1801269"/>
                  <a:pt x="-5604" y="1722404"/>
                  <a:pt x="10461" y="1644338"/>
                </a:cubicBezTo>
                <a:cubicBezTo>
                  <a:pt x="27654" y="1557882"/>
                  <a:pt x="32159" y="1470059"/>
                  <a:pt x="23883" y="1382733"/>
                </a:cubicBezTo>
                <a:cubicBezTo>
                  <a:pt x="16633" y="1296597"/>
                  <a:pt x="16143" y="1210301"/>
                  <a:pt x="18200" y="1123925"/>
                </a:cubicBezTo>
                <a:cubicBezTo>
                  <a:pt x="20062" y="1046019"/>
                  <a:pt x="19768" y="968033"/>
                  <a:pt x="14477" y="890127"/>
                </a:cubicBezTo>
                <a:cubicBezTo>
                  <a:pt x="8405" y="802633"/>
                  <a:pt x="3212" y="715138"/>
                  <a:pt x="15262" y="627723"/>
                </a:cubicBezTo>
                <a:cubicBezTo>
                  <a:pt x="26859" y="551647"/>
                  <a:pt x="32649" y="475059"/>
                  <a:pt x="32599" y="398400"/>
                </a:cubicBezTo>
                <a:cubicBezTo>
                  <a:pt x="31229" y="296762"/>
                  <a:pt x="21531" y="195365"/>
                  <a:pt x="15947" y="93886"/>
                </a:cubicBezTo>
                <a:lnTo>
                  <a:pt x="13308" y="29003"/>
                </a:lnTo>
                <a:lnTo>
                  <a:pt x="17662" y="29099"/>
                </a:lnTo>
                <a:lnTo>
                  <a:pt x="92850" y="21094"/>
                </a:lnTo>
                <a:lnTo>
                  <a:pt x="101988" y="21088"/>
                </a:lnTo>
                <a:cubicBezTo>
                  <a:pt x="176730" y="19500"/>
                  <a:pt x="251399" y="15844"/>
                  <a:pt x="325945" y="8533"/>
                </a:cubicBezTo>
                <a:cubicBezTo>
                  <a:pt x="373897" y="3780"/>
                  <a:pt x="422044" y="503"/>
                  <a:pt x="470166" y="54"/>
                </a:cubicBezTo>
                <a:close/>
              </a:path>
            </a:pathLst>
          </a:custGeom>
        </p:spPr>
      </p:pic>
      <p:sp>
        <p:nvSpPr>
          <p:cNvPr id="6" name="TextBox 5">
            <a:extLst>
              <a:ext uri="{FF2B5EF4-FFF2-40B4-BE49-F238E27FC236}">
                <a16:creationId xmlns:a16="http://schemas.microsoft.com/office/drawing/2014/main" id="{3B5E083A-B7D3-4FB3-BE2D-FD12204E64A5}"/>
              </a:ext>
            </a:extLst>
          </p:cNvPr>
          <p:cNvSpPr txBox="1"/>
          <p:nvPr/>
        </p:nvSpPr>
        <p:spPr>
          <a:xfrm>
            <a:off x="76070" y="4126152"/>
            <a:ext cx="774317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Quantum computing is the use of quantum concepts such as superposition and entanglement to perform computation. Computers that perform quantum computations are known as </a:t>
            </a:r>
            <a:r>
              <a:rPr lang="en-US" b="1" dirty="0"/>
              <a:t>quantum computers</a:t>
            </a:r>
            <a:r>
              <a:rPr lang="en-US" dirty="0"/>
              <a:t>.</a:t>
            </a:r>
          </a:p>
          <a:p>
            <a:endParaRPr lang="en-US"/>
          </a:p>
          <a:p>
            <a:pPr marL="285750" indent="-285750">
              <a:buFont typeface="Wingdings"/>
              <a:buChar char="§"/>
            </a:pPr>
            <a:r>
              <a:rPr lang="en-US" dirty="0"/>
              <a:t>Quantum computers are too much faster than classical computers. The reason behind that is they have qubits instead of bits. Classical computers understand only binary digits (0, 1) and perform all computations in the binary format. So, for complex tasks it will take too much time.</a:t>
            </a:r>
          </a:p>
          <a:p>
            <a:pPr marL="285750" indent="-285750">
              <a:buFont typeface="Wingdings"/>
              <a:buChar char="§"/>
            </a:pPr>
            <a:r>
              <a:rPr lang="en-US" dirty="0"/>
              <a:t>quantum computer have qubits (quantum bits), they can store more than one value at a time. So the computation time will decrease. Hence these computers can perform a complex tasks in a small amount of time.</a:t>
            </a:r>
          </a:p>
        </p:txBody>
      </p:sp>
      <p:sp>
        <p:nvSpPr>
          <p:cNvPr id="3" name="Date Placeholder 2">
            <a:extLst>
              <a:ext uri="{FF2B5EF4-FFF2-40B4-BE49-F238E27FC236}">
                <a16:creationId xmlns:a16="http://schemas.microsoft.com/office/drawing/2014/main" id="{BA60E11E-79DB-4EE6-8AD9-E5C5DC2830B6}"/>
              </a:ext>
            </a:extLst>
          </p:cNvPr>
          <p:cNvSpPr>
            <a:spLocks noGrp="1"/>
          </p:cNvSpPr>
          <p:nvPr>
            <p:ph type="dt" sz="half" idx="10"/>
          </p:nvPr>
        </p:nvSpPr>
        <p:spPr/>
        <p:txBody>
          <a:bodyPr/>
          <a:lstStyle/>
          <a:p>
            <a:fld id="{FB44F509-08D7-4186-BA06-A7C44CE9E090}" type="datetime1">
              <a:rPr lang="en-US" smtClean="0"/>
              <a:t>6/7/2021</a:t>
            </a:fld>
            <a:endParaRPr lang="en-US"/>
          </a:p>
        </p:txBody>
      </p:sp>
      <p:sp>
        <p:nvSpPr>
          <p:cNvPr id="7" name="Slide Number Placeholder 6">
            <a:extLst>
              <a:ext uri="{FF2B5EF4-FFF2-40B4-BE49-F238E27FC236}">
                <a16:creationId xmlns:a16="http://schemas.microsoft.com/office/drawing/2014/main" id="{6EE34FD8-B0AE-42B3-A0B5-58D32D2E9FD2}"/>
              </a:ext>
            </a:extLst>
          </p:cNvPr>
          <p:cNvSpPr>
            <a:spLocks noGrp="1"/>
          </p:cNvSpPr>
          <p:nvPr>
            <p:ph type="sldNum" sz="quarter" idx="12"/>
          </p:nvPr>
        </p:nvSpPr>
        <p:spPr/>
        <p:txBody>
          <a:bodyPr/>
          <a:lstStyle/>
          <a:p>
            <a:fld id="{A7CD31F4-64FA-4BA0-9498-67783267A8C8}" type="slidenum">
              <a:rPr lang="en-US" smtClean="0"/>
              <a:t>6</a:t>
            </a:fld>
            <a:endParaRPr lang="en-US"/>
          </a:p>
        </p:txBody>
      </p:sp>
    </p:spTree>
    <p:extLst>
      <p:ext uri="{BB962C8B-B14F-4D97-AF65-F5344CB8AC3E}">
        <p14:creationId xmlns:p14="http://schemas.microsoft.com/office/powerpoint/2010/main" val="42071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Schematic&#10;&#10;Description automatically generated">
            <a:extLst>
              <a:ext uri="{FF2B5EF4-FFF2-40B4-BE49-F238E27FC236}">
                <a16:creationId xmlns:a16="http://schemas.microsoft.com/office/drawing/2014/main" id="{4DCC58F0-A635-4A94-81D8-15747BB8D050}"/>
              </a:ext>
            </a:extLst>
          </p:cNvPr>
          <p:cNvPicPr>
            <a:picLocks noChangeAspect="1"/>
          </p:cNvPicPr>
          <p:nvPr/>
        </p:nvPicPr>
        <p:blipFill>
          <a:blip r:embed="rId2"/>
          <a:stretch>
            <a:fillRect/>
          </a:stretch>
        </p:blipFill>
        <p:spPr>
          <a:xfrm>
            <a:off x="4108537" y="5264533"/>
            <a:ext cx="3025035" cy="1506360"/>
          </a:xfrm>
          <a:prstGeom prst="rect">
            <a:avLst/>
          </a:prstGeom>
        </p:spPr>
      </p:pic>
      <p:sp>
        <p:nvSpPr>
          <p:cNvPr id="2" name="TextBox 1">
            <a:extLst>
              <a:ext uri="{FF2B5EF4-FFF2-40B4-BE49-F238E27FC236}">
                <a16:creationId xmlns:a16="http://schemas.microsoft.com/office/drawing/2014/main" id="{C06152FC-DE41-45D3-9EE0-957712E5DD57}"/>
              </a:ext>
            </a:extLst>
          </p:cNvPr>
          <p:cNvSpPr txBox="1"/>
          <p:nvPr/>
        </p:nvSpPr>
        <p:spPr>
          <a:xfrm>
            <a:off x="-223381" y="-79962"/>
            <a:ext cx="9016651" cy="30469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600">
                <a:latin typeface="The Serif Hand Black"/>
              </a:rPr>
              <a:t>Why we need quantum computers?</a:t>
            </a:r>
          </a:p>
        </p:txBody>
      </p:sp>
      <p:pic>
        <p:nvPicPr>
          <p:cNvPr id="5" name="Picture 5" descr="A picture containing shape&#10;&#10;Description automatically generated">
            <a:extLst>
              <a:ext uri="{FF2B5EF4-FFF2-40B4-BE49-F238E27FC236}">
                <a16:creationId xmlns:a16="http://schemas.microsoft.com/office/drawing/2014/main" id="{319526A4-31C6-41D1-90E1-1F82BFD494F4}"/>
              </a:ext>
            </a:extLst>
          </p:cNvPr>
          <p:cNvPicPr>
            <a:picLocks noChangeAspect="1"/>
          </p:cNvPicPr>
          <p:nvPr/>
        </p:nvPicPr>
        <p:blipFill>
          <a:blip r:embed="rId3"/>
          <a:stretch>
            <a:fillRect/>
          </a:stretch>
        </p:blipFill>
        <p:spPr>
          <a:xfrm>
            <a:off x="8711853" y="115550"/>
            <a:ext cx="3139857" cy="2712518"/>
          </a:xfrm>
          <a:prstGeom prst="rect">
            <a:avLst/>
          </a:prstGeom>
        </p:spPr>
      </p:pic>
      <p:sp>
        <p:nvSpPr>
          <p:cNvPr id="6" name="TextBox 5">
            <a:extLst>
              <a:ext uri="{FF2B5EF4-FFF2-40B4-BE49-F238E27FC236}">
                <a16:creationId xmlns:a16="http://schemas.microsoft.com/office/drawing/2014/main" id="{20AFCE59-2E2B-43D8-8276-443A01C2B6B3}"/>
              </a:ext>
            </a:extLst>
          </p:cNvPr>
          <p:cNvSpPr txBox="1"/>
          <p:nvPr/>
        </p:nvSpPr>
        <p:spPr>
          <a:xfrm>
            <a:off x="89770" y="3200400"/>
            <a:ext cx="1191851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t>We know that the data is increases day by day. We produce 2.5 exabytes of data per day. The size of data increases day by day. The classical computer is unable to process this huge amount of data and it fails to computation on this data. Even if a classical computer able to compute such a big data. It will take too much time to make computation. The reason is that it understand only the binary digits (0, 1). It convert all data in the binary form. At a time it can store only </a:t>
            </a:r>
            <a:r>
              <a:rPr lang="en-US" dirty="0" err="1"/>
              <a:t>ane</a:t>
            </a:r>
            <a:r>
              <a:rPr lang="en-US" dirty="0"/>
              <a:t> value. So it require huge amount of time </a:t>
            </a:r>
            <a:r>
              <a:rPr lang="en-US" dirty="0" err="1"/>
              <a:t>ti</a:t>
            </a:r>
            <a:r>
              <a:rPr lang="en-US" dirty="0"/>
              <a:t> make computation.</a:t>
            </a:r>
          </a:p>
          <a:p>
            <a:endParaRPr lang="en-US" dirty="0"/>
          </a:p>
          <a:p>
            <a:pPr marL="285750" indent="-285750">
              <a:buFont typeface="Wingdings"/>
              <a:buChar char="Ø"/>
            </a:pPr>
            <a:r>
              <a:rPr lang="en-US" dirty="0"/>
              <a:t>Quantum computer is </a:t>
            </a:r>
            <a:r>
              <a:rPr lang="en-US" dirty="0" err="1"/>
              <a:t>thausand</a:t>
            </a:r>
            <a:r>
              <a:rPr lang="en-US" dirty="0"/>
              <a:t> time faster than the classical computers. Quantum computers have qubit which is also called as quantum bits. It can store more than one value at a time and hence the computation power of the computers will be increased. Even if the complex task is there then also it will perform it in a small amount of time.</a:t>
            </a:r>
          </a:p>
        </p:txBody>
      </p:sp>
      <p:sp>
        <p:nvSpPr>
          <p:cNvPr id="3" name="Date Placeholder 2">
            <a:extLst>
              <a:ext uri="{FF2B5EF4-FFF2-40B4-BE49-F238E27FC236}">
                <a16:creationId xmlns:a16="http://schemas.microsoft.com/office/drawing/2014/main" id="{D2FAF09A-A980-4CD3-833F-A4C4B9D88CD8}"/>
              </a:ext>
            </a:extLst>
          </p:cNvPr>
          <p:cNvSpPr>
            <a:spLocks noGrp="1"/>
          </p:cNvSpPr>
          <p:nvPr>
            <p:ph type="dt" sz="half" idx="10"/>
          </p:nvPr>
        </p:nvSpPr>
        <p:spPr/>
        <p:txBody>
          <a:bodyPr/>
          <a:lstStyle/>
          <a:p>
            <a:fld id="{E7CB9DE3-5BBC-41B2-95F7-141E96399676}" type="datetime1">
              <a:rPr lang="en-US" smtClean="0"/>
              <a:t>6/7/2021</a:t>
            </a:fld>
            <a:endParaRPr lang="en-US"/>
          </a:p>
        </p:txBody>
      </p:sp>
      <p:sp>
        <p:nvSpPr>
          <p:cNvPr id="4" name="Slide Number Placeholder 3">
            <a:extLst>
              <a:ext uri="{FF2B5EF4-FFF2-40B4-BE49-F238E27FC236}">
                <a16:creationId xmlns:a16="http://schemas.microsoft.com/office/drawing/2014/main" id="{F7FCE91D-BB8C-4939-A575-CEF5F2510FD6}"/>
              </a:ext>
            </a:extLst>
          </p:cNvPr>
          <p:cNvSpPr>
            <a:spLocks noGrp="1"/>
          </p:cNvSpPr>
          <p:nvPr>
            <p:ph type="sldNum" sz="quarter" idx="12"/>
          </p:nvPr>
        </p:nvSpPr>
        <p:spPr/>
        <p:txBody>
          <a:bodyPr/>
          <a:lstStyle/>
          <a:p>
            <a:fld id="{A7CD31F4-64FA-4BA0-9498-67783267A8C8}" type="slidenum">
              <a:rPr lang="en-US" smtClean="0"/>
              <a:t>7</a:t>
            </a:fld>
            <a:endParaRPr lang="en-US"/>
          </a:p>
        </p:txBody>
      </p:sp>
    </p:spTree>
    <p:extLst>
      <p:ext uri="{BB962C8B-B14F-4D97-AF65-F5344CB8AC3E}">
        <p14:creationId xmlns:p14="http://schemas.microsoft.com/office/powerpoint/2010/main" val="1544692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13">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7BA8B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F3B1C2EA-E773-4229-93A6-FD3FA893F3FA}"/>
              </a:ext>
            </a:extLst>
          </p:cNvPr>
          <p:cNvSpPr txBox="1"/>
          <p:nvPr/>
        </p:nvSpPr>
        <p:spPr>
          <a:xfrm>
            <a:off x="638881" y="390525"/>
            <a:ext cx="10909640" cy="1510301"/>
          </a:xfr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6600">
                <a:solidFill>
                  <a:srgbClr val="FFFFFF"/>
                </a:solidFill>
                <a:latin typeface="+mj-lt"/>
                <a:ea typeface="+mj-ea"/>
                <a:cs typeface="+mj-cs"/>
              </a:rPr>
              <a:t>Machine Learning</a:t>
            </a:r>
          </a:p>
        </p:txBody>
      </p:sp>
      <p:sp>
        <p:nvSpPr>
          <p:cNvPr id="18"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10;&#10;Description automatically generated">
            <a:extLst>
              <a:ext uri="{FF2B5EF4-FFF2-40B4-BE49-F238E27FC236}">
                <a16:creationId xmlns:a16="http://schemas.microsoft.com/office/drawing/2014/main" id="{4EDCB390-5B19-42E3-A132-7F656440C55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207" y="2973105"/>
            <a:ext cx="7336648" cy="3885919"/>
          </a:xfrm>
          <a:prstGeom prst="rect">
            <a:avLst/>
          </a:prstGeom>
        </p:spPr>
      </p:pic>
      <p:sp>
        <p:nvSpPr>
          <p:cNvPr id="11" name="TextBox 10">
            <a:extLst>
              <a:ext uri="{FF2B5EF4-FFF2-40B4-BE49-F238E27FC236}">
                <a16:creationId xmlns:a16="http://schemas.microsoft.com/office/drawing/2014/main" id="{B5D837E7-4699-4025-BD31-D4B7BD4B159D}"/>
              </a:ext>
            </a:extLst>
          </p:cNvPr>
          <p:cNvSpPr txBox="1"/>
          <p:nvPr/>
        </p:nvSpPr>
        <p:spPr>
          <a:xfrm>
            <a:off x="7382919" y="3238892"/>
            <a:ext cx="475780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t>Machine learning is a technology in which we will train the machines so that it will think like a human and can perform like a human.</a:t>
            </a:r>
          </a:p>
          <a:p>
            <a:endParaRPr lang="en-US" dirty="0"/>
          </a:p>
          <a:p>
            <a:pPr marL="285750" indent="-285750">
              <a:buFont typeface="Wingdings"/>
              <a:buChar char="v"/>
            </a:pPr>
            <a:r>
              <a:rPr lang="en-US"/>
              <a:t>To implement that we have to provide complex algorithms. We have to take a data process it and train a model from that provided data.</a:t>
            </a:r>
          </a:p>
          <a:p>
            <a:pPr marL="285750" indent="-285750">
              <a:buFont typeface="Wingdings"/>
              <a:buChar char="v"/>
            </a:pPr>
            <a:endParaRPr lang="en-US" dirty="0"/>
          </a:p>
          <a:p>
            <a:pPr marL="285750" indent="-285750">
              <a:buFont typeface="Wingdings"/>
              <a:buChar char="v"/>
            </a:pPr>
            <a:r>
              <a:rPr lang="en-US"/>
              <a:t>At the end, we have to test the model, whether it works fine or not. To train and test the model, we will split the data in train test in 7:3 ratio.</a:t>
            </a:r>
            <a:endParaRPr lang="en-US" dirty="0"/>
          </a:p>
        </p:txBody>
      </p:sp>
      <p:sp>
        <p:nvSpPr>
          <p:cNvPr id="3" name="Date Placeholder 2">
            <a:extLst>
              <a:ext uri="{FF2B5EF4-FFF2-40B4-BE49-F238E27FC236}">
                <a16:creationId xmlns:a16="http://schemas.microsoft.com/office/drawing/2014/main" id="{447B265C-525D-49AA-B418-405427037A3B}"/>
              </a:ext>
            </a:extLst>
          </p:cNvPr>
          <p:cNvSpPr>
            <a:spLocks noGrp="1"/>
          </p:cNvSpPr>
          <p:nvPr>
            <p:ph type="dt" sz="half" idx="10"/>
          </p:nvPr>
        </p:nvSpPr>
        <p:spPr/>
        <p:txBody>
          <a:bodyPr/>
          <a:lstStyle/>
          <a:p>
            <a:fld id="{25B3026C-FA83-4A8F-8E16-29357FD7A828}" type="datetime1">
              <a:rPr lang="en-US" smtClean="0"/>
              <a:t>6/7/2021</a:t>
            </a:fld>
            <a:endParaRPr lang="en-US"/>
          </a:p>
        </p:txBody>
      </p:sp>
      <p:sp>
        <p:nvSpPr>
          <p:cNvPr id="4" name="Slide Number Placeholder 3">
            <a:extLst>
              <a:ext uri="{FF2B5EF4-FFF2-40B4-BE49-F238E27FC236}">
                <a16:creationId xmlns:a16="http://schemas.microsoft.com/office/drawing/2014/main" id="{C2B6F140-CA27-4136-9A93-6C5EB73AEAA2}"/>
              </a:ext>
            </a:extLst>
          </p:cNvPr>
          <p:cNvSpPr>
            <a:spLocks noGrp="1"/>
          </p:cNvSpPr>
          <p:nvPr>
            <p:ph type="sldNum" sz="quarter" idx="12"/>
          </p:nvPr>
        </p:nvSpPr>
        <p:spPr/>
        <p:txBody>
          <a:bodyPr/>
          <a:lstStyle/>
          <a:p>
            <a:fld id="{A7CD31F4-64FA-4BA0-9498-67783267A8C8}" type="slidenum">
              <a:rPr lang="en-US" smtClean="0"/>
              <a:t>8</a:t>
            </a:fld>
            <a:endParaRPr lang="en-US"/>
          </a:p>
        </p:txBody>
      </p:sp>
    </p:spTree>
    <p:extLst>
      <p:ext uri="{BB962C8B-B14F-4D97-AF65-F5344CB8AC3E}">
        <p14:creationId xmlns:p14="http://schemas.microsoft.com/office/powerpoint/2010/main" val="709756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9" name="Rectangle 18">
            <a:extLst>
              <a:ext uri="{FF2B5EF4-FFF2-40B4-BE49-F238E27FC236}">
                <a16:creationId xmlns:a16="http://schemas.microsoft.com/office/drawing/2014/main" id="{42E59424-33E1-4F37-8425-9F1139219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694F8A0-A600-40AB-84BE-03637A1D7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745565" y="-4745565"/>
            <a:ext cx="2700870" cy="12192000"/>
          </a:xfrm>
          <a:custGeom>
            <a:avLst/>
            <a:gdLst>
              <a:gd name="connsiteX0" fmla="*/ 0 w 2700870"/>
              <a:gd name="connsiteY0" fmla="*/ 0 h 12192000"/>
              <a:gd name="connsiteX1" fmla="*/ 0 w 2700870"/>
              <a:gd name="connsiteY1" fmla="*/ 12192000 h 12192000"/>
              <a:gd name="connsiteX2" fmla="*/ 2661694 w 2700870"/>
              <a:gd name="connsiteY2" fmla="*/ 12192000 h 12192000"/>
              <a:gd name="connsiteX3" fmla="*/ 2632716 w 2700870"/>
              <a:gd name="connsiteY3" fmla="*/ 11941855 h 12192000"/>
              <a:gd name="connsiteX4" fmla="*/ 2605238 w 2700870"/>
              <a:gd name="connsiteY4" fmla="*/ 10895781 h 12192000"/>
              <a:gd name="connsiteX5" fmla="*/ 2672927 w 2700870"/>
              <a:gd name="connsiteY5" fmla="*/ 9729981 h 12192000"/>
              <a:gd name="connsiteX6" fmla="*/ 2672927 w 2700870"/>
              <a:gd name="connsiteY6" fmla="*/ 9349685 h 12192000"/>
              <a:gd name="connsiteX7" fmla="*/ 2665256 w 2700870"/>
              <a:gd name="connsiteY7" fmla="*/ 8947869 h 12192000"/>
              <a:gd name="connsiteX8" fmla="*/ 2666835 w 2700870"/>
              <a:gd name="connsiteY8" fmla="*/ 7719557 h 12192000"/>
              <a:gd name="connsiteX9" fmla="*/ 2648109 w 2700870"/>
              <a:gd name="connsiteY9" fmla="*/ 6285351 h 12192000"/>
              <a:gd name="connsiteX10" fmla="*/ 2672476 w 2700870"/>
              <a:gd name="connsiteY10" fmla="*/ 5314115 h 12192000"/>
              <a:gd name="connsiteX11" fmla="*/ 2662774 w 2700870"/>
              <a:gd name="connsiteY11" fmla="*/ 4956020 h 12192000"/>
              <a:gd name="connsiteX12" fmla="*/ 2679020 w 2700870"/>
              <a:gd name="connsiteY12" fmla="*/ 4142653 h 12192000"/>
              <a:gd name="connsiteX13" fmla="*/ 2681951 w 2700870"/>
              <a:gd name="connsiteY13" fmla="*/ 3198141 h 12192000"/>
              <a:gd name="connsiteX14" fmla="*/ 2632541 w 2700870"/>
              <a:gd name="connsiteY14" fmla="*/ 1982283 h 12192000"/>
              <a:gd name="connsiteX15" fmla="*/ 2667512 w 2700870"/>
              <a:gd name="connsiteY15" fmla="*/ 1445702 h 12192000"/>
              <a:gd name="connsiteX16" fmla="*/ 2660518 w 2700870"/>
              <a:gd name="connsiteY16" fmla="*/ 750797 h 12192000"/>
              <a:gd name="connsiteX17" fmla="*/ 2651539 w 2700870"/>
              <a:gd name="connsiteY17" fmla="*/ 168769 h 12192000"/>
              <a:gd name="connsiteX18" fmla="*/ 2668618 w 2700870"/>
              <a:gd name="connsiteY18" fmla="*/ 0 h 12192000"/>
              <a:gd name="connsiteX19" fmla="*/ 781493 w 2700870"/>
              <a:gd name="connsiteY19" fmla="*/ 0 h 12192000"/>
              <a:gd name="connsiteX20" fmla="*/ 409569 w 2700870"/>
              <a:gd name="connsiteY20"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00870" h="12192000">
                <a:moveTo>
                  <a:pt x="0" y="0"/>
                </a:moveTo>
                <a:lnTo>
                  <a:pt x="0" y="12192000"/>
                </a:lnTo>
                <a:lnTo>
                  <a:pt x="2661694" y="12192000"/>
                </a:lnTo>
                <a:lnTo>
                  <a:pt x="2632716" y="11941855"/>
                </a:lnTo>
                <a:cubicBezTo>
                  <a:pt x="2602362" y="11594183"/>
                  <a:pt x="2599485" y="11245047"/>
                  <a:pt x="2605238" y="10895781"/>
                </a:cubicBezTo>
                <a:cubicBezTo>
                  <a:pt x="2611558" y="10506425"/>
                  <a:pt x="2629380" y="10117297"/>
                  <a:pt x="2672927" y="9729981"/>
                </a:cubicBezTo>
                <a:cubicBezTo>
                  <a:pt x="2684548" y="9603480"/>
                  <a:pt x="2684548" y="9476187"/>
                  <a:pt x="2672927" y="9349685"/>
                </a:cubicBezTo>
                <a:cubicBezTo>
                  <a:pt x="2663496" y="9215958"/>
                  <a:pt x="2660924" y="9081848"/>
                  <a:pt x="2665256" y="8947869"/>
                </a:cubicBezTo>
                <a:cubicBezTo>
                  <a:pt x="2678116" y="8538360"/>
                  <a:pt x="2648559" y="8128618"/>
                  <a:pt x="2666835" y="7719557"/>
                </a:cubicBezTo>
                <a:cubicBezTo>
                  <a:pt x="2688269" y="7240958"/>
                  <a:pt x="2663226" y="6763493"/>
                  <a:pt x="2648109" y="6285351"/>
                </a:cubicBezTo>
                <a:cubicBezTo>
                  <a:pt x="2637956" y="5961455"/>
                  <a:pt x="2631636" y="5637330"/>
                  <a:pt x="2672476" y="5314115"/>
                </a:cubicBezTo>
                <a:cubicBezTo>
                  <a:pt x="2687594" y="5195204"/>
                  <a:pt x="2674732" y="5074932"/>
                  <a:pt x="2662774" y="4956020"/>
                </a:cubicBezTo>
                <a:cubicBezTo>
                  <a:pt x="2635699" y="4683988"/>
                  <a:pt x="2650591" y="4413093"/>
                  <a:pt x="2679020" y="4142653"/>
                </a:cubicBezTo>
                <a:cubicBezTo>
                  <a:pt x="2712412" y="3827814"/>
                  <a:pt x="2702710" y="3513204"/>
                  <a:pt x="2681951" y="3198141"/>
                </a:cubicBezTo>
                <a:cubicBezTo>
                  <a:pt x="2655103" y="2793383"/>
                  <a:pt x="2621257" y="2389987"/>
                  <a:pt x="2632541" y="1982283"/>
                </a:cubicBezTo>
                <a:cubicBezTo>
                  <a:pt x="2637279" y="1803119"/>
                  <a:pt x="2653299" y="1624412"/>
                  <a:pt x="2667512" y="1445702"/>
                </a:cubicBezTo>
                <a:cubicBezTo>
                  <a:pt x="2682111" y="1214217"/>
                  <a:pt x="2679764" y="981948"/>
                  <a:pt x="2660518" y="750797"/>
                </a:cubicBezTo>
                <a:cubicBezTo>
                  <a:pt x="2647658" y="556628"/>
                  <a:pt x="2639366" y="362460"/>
                  <a:pt x="2651539" y="168769"/>
                </a:cubicBezTo>
                <a:lnTo>
                  <a:pt x="2668618" y="0"/>
                </a:lnTo>
                <a:lnTo>
                  <a:pt x="781493" y="0"/>
                </a:lnTo>
                <a:lnTo>
                  <a:pt x="409569" y="0"/>
                </a:lnTo>
                <a:close/>
              </a:path>
            </a:pathLst>
          </a:custGeom>
          <a:solidFill>
            <a:srgbClr val="7BA8B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BEA7A212-FC06-4EFD-BCB8-41050931E20F}"/>
              </a:ext>
            </a:extLst>
          </p:cNvPr>
          <p:cNvSpPr txBox="1"/>
          <p:nvPr/>
        </p:nvSpPr>
        <p:spPr>
          <a:xfrm>
            <a:off x="630936" y="749173"/>
            <a:ext cx="3475383" cy="1600200"/>
          </a:xfr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400">
                <a:solidFill>
                  <a:schemeClr val="bg1"/>
                </a:solidFill>
                <a:latin typeface="+mj-lt"/>
                <a:ea typeface="+mj-ea"/>
                <a:cs typeface="+mj-cs"/>
              </a:rPr>
              <a:t>Concepts of quantum used in machine learning</a:t>
            </a:r>
          </a:p>
        </p:txBody>
      </p:sp>
      <p:sp>
        <p:nvSpPr>
          <p:cNvPr id="23"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49173"/>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2821B92-91A4-40F5-B67F-66FF909DF95D}"/>
              </a:ext>
            </a:extLst>
          </p:cNvPr>
          <p:cNvSpPr txBox="1"/>
          <p:nvPr/>
        </p:nvSpPr>
        <p:spPr>
          <a:xfrm>
            <a:off x="4594613" y="749173"/>
            <a:ext cx="6966451" cy="1600200"/>
          </a:xfr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spcAft>
                <a:spcPts val="600"/>
              </a:spcAft>
              <a:buFont typeface="Arial" panose="020B0604020202020204" pitchFamily="34" charset="0"/>
              <a:buChar char="•"/>
            </a:pPr>
            <a:r>
              <a:rPr lang="en-US" sz="2000">
                <a:solidFill>
                  <a:schemeClr val="bg1"/>
                </a:solidFill>
              </a:rPr>
              <a:t>Quantum</a:t>
            </a:r>
          </a:p>
          <a:p>
            <a:pPr marL="285750" indent="-228600">
              <a:spcAft>
                <a:spcPts val="600"/>
              </a:spcAft>
              <a:buFont typeface="Arial" panose="020B0604020202020204" pitchFamily="34" charset="0"/>
              <a:buChar char="•"/>
            </a:pPr>
            <a:r>
              <a:rPr lang="en-US" sz="2000">
                <a:solidFill>
                  <a:schemeClr val="bg1"/>
                </a:solidFill>
              </a:rPr>
              <a:t>Qubits</a:t>
            </a:r>
          </a:p>
          <a:p>
            <a:pPr marL="285750" indent="-228600">
              <a:spcAft>
                <a:spcPts val="600"/>
              </a:spcAft>
              <a:buFont typeface="Arial" panose="020B0604020202020204" pitchFamily="34" charset="0"/>
              <a:buChar char="•"/>
            </a:pPr>
            <a:r>
              <a:rPr lang="en-US" sz="2000">
                <a:solidFill>
                  <a:schemeClr val="bg1"/>
                </a:solidFill>
              </a:rPr>
              <a:t>Superposition</a:t>
            </a:r>
          </a:p>
          <a:p>
            <a:pPr marL="285750" indent="-228600">
              <a:spcAft>
                <a:spcPts val="600"/>
              </a:spcAft>
              <a:buFont typeface="Arial" panose="020B0604020202020204" pitchFamily="34" charset="0"/>
              <a:buChar char="•"/>
            </a:pPr>
            <a:r>
              <a:rPr lang="en-US" sz="2000">
                <a:solidFill>
                  <a:schemeClr val="bg1"/>
                </a:solidFill>
              </a:rPr>
              <a:t>Entanglement</a:t>
            </a:r>
          </a:p>
        </p:txBody>
      </p:sp>
      <p:pic>
        <p:nvPicPr>
          <p:cNvPr id="9" name="Picture 10" descr="Chart&#10;&#10;Description automatically generated">
            <a:extLst>
              <a:ext uri="{FF2B5EF4-FFF2-40B4-BE49-F238E27FC236}">
                <a16:creationId xmlns:a16="http://schemas.microsoft.com/office/drawing/2014/main" id="{C1A262C0-50A8-4FD7-B4DF-8A3D934DFDFC}"/>
              </a:ext>
            </a:extLst>
          </p:cNvPr>
          <p:cNvPicPr>
            <a:picLocks noChangeAspect="1"/>
          </p:cNvPicPr>
          <p:nvPr/>
        </p:nvPicPr>
        <p:blipFill>
          <a:blip r:embed="rId2"/>
          <a:stretch>
            <a:fillRect/>
          </a:stretch>
        </p:blipFill>
        <p:spPr>
          <a:xfrm>
            <a:off x="9349051" y="3031354"/>
            <a:ext cx="2843784" cy="3657600"/>
          </a:xfrm>
          <a:prstGeom prst="rect">
            <a:avLst/>
          </a:prstGeom>
        </p:spPr>
      </p:pic>
      <p:pic>
        <p:nvPicPr>
          <p:cNvPr id="6" name="Picture 6" descr="Diagram&#10;&#10;Description automatically generated">
            <a:extLst>
              <a:ext uri="{FF2B5EF4-FFF2-40B4-BE49-F238E27FC236}">
                <a16:creationId xmlns:a16="http://schemas.microsoft.com/office/drawing/2014/main" id="{35389975-FF7A-4EB5-BB8C-43C6B7381737}"/>
              </a:ext>
            </a:extLst>
          </p:cNvPr>
          <p:cNvPicPr>
            <a:picLocks noChangeAspect="1"/>
          </p:cNvPicPr>
          <p:nvPr/>
        </p:nvPicPr>
        <p:blipFill>
          <a:blip r:embed="rId3"/>
          <a:stretch>
            <a:fillRect/>
          </a:stretch>
        </p:blipFill>
        <p:spPr>
          <a:xfrm>
            <a:off x="3172968" y="3738892"/>
            <a:ext cx="2843784" cy="2054633"/>
          </a:xfrm>
          <a:prstGeom prst="rect">
            <a:avLst/>
          </a:prstGeom>
        </p:spPr>
      </p:pic>
      <p:pic>
        <p:nvPicPr>
          <p:cNvPr id="7" name="Picture 8" descr="Diagram&#10;&#10;Description automatically generated">
            <a:extLst>
              <a:ext uri="{FF2B5EF4-FFF2-40B4-BE49-F238E27FC236}">
                <a16:creationId xmlns:a16="http://schemas.microsoft.com/office/drawing/2014/main" id="{BBA1923A-3401-47A9-9BD3-802F973E581B}"/>
              </a:ext>
            </a:extLst>
          </p:cNvPr>
          <p:cNvPicPr>
            <a:picLocks noChangeAspect="1"/>
          </p:cNvPicPr>
          <p:nvPr/>
        </p:nvPicPr>
        <p:blipFill>
          <a:blip r:embed="rId4"/>
          <a:stretch>
            <a:fillRect/>
          </a:stretch>
        </p:blipFill>
        <p:spPr>
          <a:xfrm>
            <a:off x="6181344" y="3966395"/>
            <a:ext cx="2843784" cy="1599628"/>
          </a:xfrm>
          <a:prstGeom prst="rect">
            <a:avLst/>
          </a:prstGeom>
        </p:spPr>
      </p:pic>
      <p:pic>
        <p:nvPicPr>
          <p:cNvPr id="4" name="Picture 4" descr="A blurry photo of a bright light&#10;&#10;Description automatically generated">
            <a:extLst>
              <a:ext uri="{FF2B5EF4-FFF2-40B4-BE49-F238E27FC236}">
                <a16:creationId xmlns:a16="http://schemas.microsoft.com/office/drawing/2014/main" id="{CCE99319-E072-4E6A-A6A7-2B1A6ED9D799}"/>
              </a:ext>
            </a:extLst>
          </p:cNvPr>
          <p:cNvPicPr>
            <a:picLocks noChangeAspect="1"/>
          </p:cNvPicPr>
          <p:nvPr/>
        </p:nvPicPr>
        <p:blipFill>
          <a:blip r:embed="rId5"/>
          <a:stretch>
            <a:fillRect/>
          </a:stretch>
        </p:blipFill>
        <p:spPr>
          <a:xfrm>
            <a:off x="207932" y="3911552"/>
            <a:ext cx="2843784" cy="1521424"/>
          </a:xfrm>
          <a:prstGeom prst="rect">
            <a:avLst/>
          </a:prstGeom>
        </p:spPr>
      </p:pic>
      <p:sp>
        <p:nvSpPr>
          <p:cNvPr id="5" name="Date Placeholder 4">
            <a:extLst>
              <a:ext uri="{FF2B5EF4-FFF2-40B4-BE49-F238E27FC236}">
                <a16:creationId xmlns:a16="http://schemas.microsoft.com/office/drawing/2014/main" id="{C5E21425-B15C-4C62-A381-496DD02230E6}"/>
              </a:ext>
            </a:extLst>
          </p:cNvPr>
          <p:cNvSpPr>
            <a:spLocks noGrp="1"/>
          </p:cNvSpPr>
          <p:nvPr>
            <p:ph type="dt" sz="half" idx="10"/>
          </p:nvPr>
        </p:nvSpPr>
        <p:spPr/>
        <p:txBody>
          <a:bodyPr/>
          <a:lstStyle/>
          <a:p>
            <a:fld id="{C6EAA847-958E-4F59-8D65-0EADC8910B9D}" type="datetime1">
              <a:rPr lang="en-US" smtClean="0"/>
              <a:t>6/7/2021</a:t>
            </a:fld>
            <a:endParaRPr lang="en-US"/>
          </a:p>
        </p:txBody>
      </p:sp>
      <p:sp>
        <p:nvSpPr>
          <p:cNvPr id="8" name="Slide Number Placeholder 7">
            <a:extLst>
              <a:ext uri="{FF2B5EF4-FFF2-40B4-BE49-F238E27FC236}">
                <a16:creationId xmlns:a16="http://schemas.microsoft.com/office/drawing/2014/main" id="{C69BEC2B-8739-4A29-8BE9-7E4639FDA100}"/>
              </a:ext>
            </a:extLst>
          </p:cNvPr>
          <p:cNvSpPr>
            <a:spLocks noGrp="1"/>
          </p:cNvSpPr>
          <p:nvPr>
            <p:ph type="sldNum" sz="quarter" idx="12"/>
          </p:nvPr>
        </p:nvSpPr>
        <p:spPr/>
        <p:txBody>
          <a:bodyPr/>
          <a:lstStyle/>
          <a:p>
            <a:fld id="{A7CD31F4-64FA-4BA0-9498-67783267A8C8}" type="slidenum">
              <a:rPr lang="en-US" smtClean="0"/>
              <a:t>9</a:t>
            </a:fld>
            <a:endParaRPr lang="en-US"/>
          </a:p>
        </p:txBody>
      </p:sp>
    </p:spTree>
    <p:extLst>
      <p:ext uri="{BB962C8B-B14F-4D97-AF65-F5344CB8AC3E}">
        <p14:creationId xmlns:p14="http://schemas.microsoft.com/office/powerpoint/2010/main" val="171196061"/>
      </p:ext>
    </p:extLst>
  </p:cSld>
  <p:clrMapOvr>
    <a:masterClrMapping/>
  </p:clrMapOvr>
</p:sld>
</file>

<file path=ppt/theme/theme1.xml><?xml version="1.0" encoding="utf-8"?>
<a:theme xmlns:a="http://schemas.openxmlformats.org/drawingml/2006/main" name="SketchyVTI">
  <a:themeElements>
    <a:clrScheme name="AnalogousFromLightSeedRightStep">
      <a:dk1>
        <a:srgbClr val="000000"/>
      </a:dk1>
      <a:lt1>
        <a:srgbClr val="FFFFFF"/>
      </a:lt1>
      <a:dk2>
        <a:srgbClr val="242C41"/>
      </a:dk2>
      <a:lt2>
        <a:srgbClr val="E8E4E2"/>
      </a:lt2>
      <a:accent1>
        <a:srgbClr val="7BA8BE"/>
      </a:accent1>
      <a:accent2>
        <a:srgbClr val="7B8CBE"/>
      </a:accent2>
      <a:accent3>
        <a:srgbClr val="9C93CA"/>
      </a:accent3>
      <a:accent4>
        <a:srgbClr val="A27BBE"/>
      </a:accent4>
      <a:accent5>
        <a:srgbClr val="C890C8"/>
      </a:accent5>
      <a:accent6>
        <a:srgbClr val="BE7BA2"/>
      </a:accent6>
      <a:hlink>
        <a:srgbClr val="A8765E"/>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1633</Words>
  <Application>Microsoft Office PowerPoint</Application>
  <PresentationFormat>Widescreen</PresentationFormat>
  <Paragraphs>139</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The Hand Bold</vt:lpstr>
      <vt:lpstr>The Serif Hand Black</vt:lpstr>
      <vt:lpstr>Wingdings</vt:lpstr>
      <vt:lpstr>SketchyVTI</vt:lpstr>
      <vt:lpstr>Quantum  machine  learning</vt:lpstr>
      <vt:lpstr>Mr. Omkar S. Raut (10303320181124510008) B. Tech Computer Engineering  under the guidance of</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Jyoti Khalkar</cp:lastModifiedBy>
  <cp:revision>1574</cp:revision>
  <dcterms:created xsi:type="dcterms:W3CDTF">2020-12-23T06:46:28Z</dcterms:created>
  <dcterms:modified xsi:type="dcterms:W3CDTF">2021-06-07T06:12:50Z</dcterms:modified>
</cp:coreProperties>
</file>